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9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294" r:id="rId12"/>
    <p:sldId id="307" r:id="rId13"/>
    <p:sldId id="308" r:id="rId14"/>
    <p:sldId id="309" r:id="rId15"/>
    <p:sldId id="310" r:id="rId16"/>
    <p:sldId id="324" r:id="rId17"/>
    <p:sldId id="311" r:id="rId18"/>
    <p:sldId id="312" r:id="rId19"/>
    <p:sldId id="314" r:id="rId20"/>
    <p:sldId id="315" r:id="rId21"/>
    <p:sldId id="316" r:id="rId22"/>
    <p:sldId id="318" r:id="rId23"/>
    <p:sldId id="317" r:id="rId24"/>
    <p:sldId id="319" r:id="rId25"/>
    <p:sldId id="320" r:id="rId26"/>
    <p:sldId id="321" r:id="rId27"/>
    <p:sldId id="322" r:id="rId28"/>
    <p:sldId id="323" r:id="rId29"/>
    <p:sldId id="333" r:id="rId30"/>
    <p:sldId id="325" r:id="rId31"/>
    <p:sldId id="326" r:id="rId32"/>
    <p:sldId id="327" r:id="rId33"/>
    <p:sldId id="328" r:id="rId34"/>
    <p:sldId id="329" r:id="rId35"/>
    <p:sldId id="330" r:id="rId36"/>
    <p:sldId id="332" r:id="rId37"/>
    <p:sldId id="340" r:id="rId38"/>
    <p:sldId id="263" r:id="rId39"/>
    <p:sldId id="341" r:id="rId40"/>
    <p:sldId id="265" r:id="rId41"/>
    <p:sldId id="347" r:id="rId42"/>
    <p:sldId id="342" r:id="rId43"/>
    <p:sldId id="268" r:id="rId44"/>
    <p:sldId id="343" r:id="rId45"/>
    <p:sldId id="266" r:id="rId46"/>
    <p:sldId id="344" r:id="rId47"/>
    <p:sldId id="267" r:id="rId48"/>
    <p:sldId id="345" r:id="rId49"/>
    <p:sldId id="346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71" r:id="rId69"/>
    <p:sldId id="366" r:id="rId70"/>
    <p:sldId id="368" r:id="rId71"/>
    <p:sldId id="369" r:id="rId72"/>
    <p:sldId id="373" r:id="rId73"/>
    <p:sldId id="367" r:id="rId74"/>
    <p:sldId id="269" r:id="rId75"/>
    <p:sldId id="278" r:id="rId76"/>
    <p:sldId id="279" r:id="rId77"/>
    <p:sldId id="273" r:id="rId78"/>
    <p:sldId id="274" r:id="rId79"/>
    <p:sldId id="271" r:id="rId80"/>
    <p:sldId id="272" r:id="rId81"/>
    <p:sldId id="276" r:id="rId82"/>
    <p:sldId id="282" r:id="rId83"/>
    <p:sldId id="280" r:id="rId84"/>
    <p:sldId id="281" r:id="rId85"/>
    <p:sldId id="275" r:id="rId86"/>
    <p:sldId id="277" r:id="rId87"/>
    <p:sldId id="283" r:id="rId88"/>
    <p:sldId id="284" r:id="rId89"/>
    <p:sldId id="285" r:id="rId90"/>
    <p:sldId id="286" r:id="rId91"/>
    <p:sldId id="288" r:id="rId92"/>
    <p:sldId id="289" r:id="rId93"/>
    <p:sldId id="290" r:id="rId94"/>
    <p:sldId id="291" r:id="rId95"/>
    <p:sldId id="292" r:id="rId96"/>
    <p:sldId id="293" r:id="rId97"/>
    <p:sldId id="287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" initials="j" lastIdx="1" clrIdx="0">
    <p:extLst>
      <p:ext uri="{19B8F6BF-5375-455C-9EA6-DF929625EA0E}">
        <p15:presenceInfo xmlns:p15="http://schemas.microsoft.com/office/powerpoint/2012/main" userId="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56674" autoAdjust="0"/>
  </p:normalViewPr>
  <p:slideViewPr>
    <p:cSldViewPr snapToGrid="0">
      <p:cViewPr varScale="1">
        <p:scale>
          <a:sx n="45" d="100"/>
          <a:sy n="45" d="100"/>
        </p:scale>
        <p:origin x="12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6T13:38:21.82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EB408-749B-4160-9D35-5F57B410EDF8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3236-36E3-46E2-B76A-9883C52779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그것이 </a:t>
            </a:r>
            <a:r>
              <a:rPr lang="ko-KR" altLang="en-US" dirty="0" err="1"/>
              <a:t>알고싶다</a:t>
            </a:r>
            <a:r>
              <a:rPr lang="ko-KR" altLang="en-US" dirty="0"/>
              <a:t>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ko-KR" altLang="en-US" dirty="0" err="1"/>
              <a:t>채길호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8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목표는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데이터들과 </a:t>
            </a:r>
            <a:r>
              <a:rPr lang="en-US" altLang="ko-KR" dirty="0"/>
              <a:t>viewpoint</a:t>
            </a:r>
            <a:r>
              <a:rPr lang="ko-KR" altLang="en-US" dirty="0"/>
              <a:t>와의 관계를 </a:t>
            </a:r>
            <a:r>
              <a:rPr lang="ko-KR" altLang="en-US" dirty="0" err="1"/>
              <a:t>시각화하여</a:t>
            </a:r>
            <a:r>
              <a:rPr lang="ko-KR" altLang="en-US" dirty="0"/>
              <a:t> 분석하고</a:t>
            </a:r>
            <a:r>
              <a:rPr lang="en-US" altLang="ko-KR" dirty="0"/>
              <a:t>,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데이터를 활용하여 </a:t>
            </a:r>
            <a:r>
              <a:rPr lang="en-US" altLang="ko-KR" dirty="0"/>
              <a:t>viewpoint </a:t>
            </a:r>
            <a:r>
              <a:rPr lang="ko-KR" altLang="en-US" dirty="0"/>
              <a:t>를 예측하는 모델을 개발하는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763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173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기본 데이터셋은 목표 변수가 있는 </a:t>
            </a:r>
            <a:r>
              <a:rPr lang="en-US" altLang="ko-KR" dirty="0" err="1"/>
              <a:t>Flixpatrol</a:t>
            </a:r>
            <a:r>
              <a:rPr lang="en-US" altLang="ko-KR" dirty="0"/>
              <a:t> </a:t>
            </a:r>
            <a:r>
              <a:rPr lang="ko-KR" altLang="en-US" dirty="0"/>
              <a:t>랭킹자료를 </a:t>
            </a:r>
            <a:r>
              <a:rPr lang="en-US" altLang="ko-KR" dirty="0" err="1"/>
              <a:t>Flixpatrol</a:t>
            </a:r>
            <a:r>
              <a:rPr lang="en-US" altLang="ko-KR" dirty="0"/>
              <a:t> </a:t>
            </a:r>
            <a:r>
              <a:rPr lang="ko-KR" altLang="en-US" dirty="0"/>
              <a:t>홈페이지에서 데이터를 가져왔습니다</a:t>
            </a:r>
            <a:r>
              <a:rPr lang="en-US" altLang="ko-KR" dirty="0"/>
              <a:t>. </a:t>
            </a:r>
            <a:r>
              <a:rPr lang="ko-KR" altLang="en-US" dirty="0"/>
              <a:t>데이터 셋은 보시는 것과 같이 순위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제작국가</a:t>
            </a:r>
            <a:r>
              <a:rPr lang="en-US" altLang="ko-KR" dirty="0"/>
              <a:t>, </a:t>
            </a:r>
            <a:r>
              <a:rPr lang="ko-KR" altLang="en-US" dirty="0"/>
              <a:t>개봉일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제작사</a:t>
            </a:r>
            <a:r>
              <a:rPr lang="en-US" altLang="ko-KR" dirty="0"/>
              <a:t>, </a:t>
            </a:r>
            <a:r>
              <a:rPr lang="ko-KR" altLang="en-US" dirty="0"/>
              <a:t>시청 수 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91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부족한 변수들을 추가시키기 위해서 </a:t>
            </a:r>
            <a:r>
              <a:rPr lang="en-US" altLang="ko-KR" dirty="0" err="1"/>
              <a:t>kaggle</a:t>
            </a:r>
            <a:r>
              <a:rPr lang="ko-KR" altLang="en-US" dirty="0"/>
              <a:t>에서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 셋을 가져왔습니다</a:t>
            </a:r>
            <a:r>
              <a:rPr lang="en-US" altLang="ko-KR" dirty="0"/>
              <a:t>. 2021</a:t>
            </a:r>
            <a:r>
              <a:rPr lang="ko-KR" altLang="en-US" dirty="0"/>
              <a:t>년 최근까지의 </a:t>
            </a:r>
            <a:r>
              <a:rPr lang="ko-KR" altLang="en-US" dirty="0" err="1"/>
              <a:t>넷플릭스</a:t>
            </a:r>
            <a:r>
              <a:rPr lang="ko-KR" altLang="en-US" dirty="0"/>
              <a:t> 컨텐츠를 포함하고 있고 다양한 변수들을 가지고 있었습니다</a:t>
            </a:r>
            <a:r>
              <a:rPr lang="en-US" altLang="ko-KR" dirty="0"/>
              <a:t>. </a:t>
            </a:r>
            <a:r>
              <a:rPr lang="ko-KR" altLang="en-US" dirty="0"/>
              <a:t>컬럼수가 많기 때문에 표로 보여드리고 넘어가는 식으로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33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데이터 정제 부분입니다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kaggle</a:t>
            </a:r>
            <a:r>
              <a:rPr lang="ko-KR" altLang="en-US" dirty="0"/>
              <a:t>의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 셋에서 파란색 부분</a:t>
            </a:r>
            <a:r>
              <a:rPr lang="en-US" altLang="ko-KR" dirty="0"/>
              <a:t>(</a:t>
            </a:r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작가</a:t>
            </a:r>
            <a:r>
              <a:rPr lang="en-US" altLang="ko-KR" dirty="0"/>
              <a:t>, </a:t>
            </a:r>
            <a:r>
              <a:rPr lang="ko-KR" altLang="en-US" dirty="0"/>
              <a:t>배우</a:t>
            </a:r>
            <a:r>
              <a:rPr lang="en-US" altLang="ko-KR" dirty="0"/>
              <a:t>, </a:t>
            </a:r>
            <a:r>
              <a:rPr lang="ko-KR" altLang="en-US" dirty="0"/>
              <a:t>수상횟수</a:t>
            </a:r>
            <a:r>
              <a:rPr lang="en-US" altLang="ko-KR" dirty="0"/>
              <a:t>, </a:t>
            </a:r>
            <a:r>
              <a:rPr lang="ko-KR" altLang="en-US" dirty="0"/>
              <a:t>매출액</a:t>
            </a:r>
            <a:r>
              <a:rPr lang="en-US" altLang="ko-KR" dirty="0"/>
              <a:t>)</a:t>
            </a:r>
            <a:r>
              <a:rPr lang="ko-KR" altLang="en-US" dirty="0"/>
              <a:t>은 목표변수와 관련이 </a:t>
            </a:r>
            <a:r>
              <a:rPr lang="ko-KR" altLang="en-US" dirty="0" err="1"/>
              <a:t>있어보여서</a:t>
            </a:r>
            <a:r>
              <a:rPr lang="ko-KR" altLang="en-US" dirty="0"/>
              <a:t> 데이터를 가져왔으나 시간의 부족과 </a:t>
            </a:r>
            <a:r>
              <a:rPr lang="ko-KR" altLang="en-US" dirty="0" err="1"/>
              <a:t>결측치가</a:t>
            </a:r>
            <a:r>
              <a:rPr lang="ko-KR" altLang="en-US" dirty="0"/>
              <a:t> 많아 확인하지 못하였고</a:t>
            </a:r>
            <a:r>
              <a:rPr lang="en-US" altLang="ko-KR" dirty="0"/>
              <a:t>, </a:t>
            </a:r>
            <a:r>
              <a:rPr lang="ko-KR" altLang="en-US" dirty="0"/>
              <a:t>빨간 부분</a:t>
            </a:r>
            <a:r>
              <a:rPr lang="en-US" altLang="ko-KR" dirty="0"/>
              <a:t>(</a:t>
            </a:r>
            <a:r>
              <a:rPr lang="ko-KR" altLang="en-US" dirty="0"/>
              <a:t>토마토점수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링크들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ko-KR" altLang="en-US" dirty="0" err="1"/>
              <a:t>결측치가</a:t>
            </a:r>
            <a:r>
              <a:rPr lang="ko-KR" altLang="en-US" dirty="0"/>
              <a:t> 지나치게 많거나 관련성이 </a:t>
            </a:r>
            <a:r>
              <a:rPr lang="ko-KR" altLang="en-US" dirty="0" err="1"/>
              <a:t>없어보이는</a:t>
            </a:r>
            <a:r>
              <a:rPr lang="ko-KR" altLang="en-US" dirty="0"/>
              <a:t> 컬럼들이라고 생각하여 삭제 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최종 데이터셋은 </a:t>
            </a:r>
            <a:r>
              <a:rPr lang="ko-KR" altLang="en-US" dirty="0" err="1"/>
              <a:t>플릭스</a:t>
            </a:r>
            <a:r>
              <a:rPr lang="ko-KR" altLang="en-US" dirty="0"/>
              <a:t> </a:t>
            </a:r>
            <a:r>
              <a:rPr lang="ko-KR" altLang="en-US" dirty="0" err="1"/>
              <a:t>페트롤의</a:t>
            </a:r>
            <a:r>
              <a:rPr lang="ko-KR" altLang="en-US" dirty="0"/>
              <a:t> 랭킹자료의 컨텐츠 제목을 </a:t>
            </a:r>
            <a:r>
              <a:rPr lang="ko-KR" altLang="en-US" dirty="0" err="1"/>
              <a:t>키값으로</a:t>
            </a:r>
            <a:r>
              <a:rPr lang="ko-KR" altLang="en-US" dirty="0"/>
              <a:t> 하여 두 데이터셋을 </a:t>
            </a:r>
            <a:r>
              <a:rPr lang="ko-KR" altLang="en-US" dirty="0" err="1"/>
              <a:t>머지하여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717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본격적으로 </a:t>
            </a:r>
            <a:r>
              <a:rPr lang="ko-KR" altLang="en-US" dirty="0" err="1"/>
              <a:t>넷플릭스와</a:t>
            </a:r>
            <a:r>
              <a:rPr lang="ko-KR" altLang="en-US" dirty="0"/>
              <a:t>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 분석을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31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13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저희가 생각하기에 </a:t>
            </a:r>
            <a:r>
              <a:rPr lang="ko-KR" altLang="en-US" dirty="0" err="1"/>
              <a:t>시청수와의</a:t>
            </a:r>
            <a:r>
              <a:rPr lang="ko-KR" altLang="en-US" dirty="0"/>
              <a:t> 가장 밀접하다고 생각했던 </a:t>
            </a:r>
            <a:r>
              <a:rPr lang="ko-KR" altLang="en-US" dirty="0" err="1"/>
              <a:t>컬럼중</a:t>
            </a:r>
            <a:r>
              <a:rPr lang="ko-KR" altLang="en-US" dirty="0"/>
              <a:t> 하나인 </a:t>
            </a:r>
            <a:r>
              <a:rPr lang="ko-KR" altLang="en-US" dirty="0" err="1"/>
              <a:t>넷플릭스</a:t>
            </a:r>
            <a:r>
              <a:rPr lang="ko-KR" altLang="en-US" dirty="0"/>
              <a:t> 출시일과 시청수의 분석을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33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왼쪽의 바차트는 </a:t>
            </a:r>
            <a:r>
              <a:rPr lang="ko-KR" altLang="en-US" dirty="0" err="1"/>
              <a:t>년도별</a:t>
            </a:r>
            <a:r>
              <a:rPr lang="ko-KR" altLang="en-US" dirty="0"/>
              <a:t> 월별 일별 출시된 컨텐츠들의 수를 보여주고 있고</a:t>
            </a:r>
            <a:r>
              <a:rPr lang="en-US" altLang="ko-KR" dirty="0"/>
              <a:t>, </a:t>
            </a:r>
            <a:r>
              <a:rPr lang="ko-KR" altLang="en-US" dirty="0"/>
              <a:t>오른쪽 파이차트는 요일별로 콘텐츠의 출시 비율을 확인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15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년도에 많은 컨텐츠를 출시하였고</a:t>
            </a:r>
            <a:r>
              <a:rPr lang="en-US" altLang="ko-KR" dirty="0"/>
              <a:t>, </a:t>
            </a:r>
            <a:r>
              <a:rPr lang="ko-KR" altLang="en-US" dirty="0"/>
              <a:t>월별로 확인 하였을 때는 </a:t>
            </a:r>
            <a:r>
              <a:rPr lang="en-US" altLang="ko-KR" dirty="0"/>
              <a:t>4</a:t>
            </a:r>
            <a:r>
              <a:rPr lang="ko-KR" altLang="en-US" dirty="0"/>
              <a:t>월 달에 다른 달과 비교하여 엄청나게 많은 컨텐츠를 출시하였습니다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요일별로 봤을 때는 화요일과 금요일에 많은 컨텐츠들이 나오는 경향이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이유를 생각해봤을 때 </a:t>
            </a:r>
            <a:r>
              <a:rPr lang="en-US" altLang="ko-KR" dirty="0"/>
              <a:t>20</a:t>
            </a:r>
            <a:r>
              <a:rPr lang="ko-KR" altLang="en-US" dirty="0"/>
              <a:t>년의 경우 시기가 코로나 시점과 비슷하여 코로나의 영향으로 많은 콘텐츠를 한꺼번에 출시한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년도별</a:t>
            </a:r>
            <a:r>
              <a:rPr lang="ko-KR" altLang="en-US" dirty="0"/>
              <a:t> 월별 일별 컨텐츠 증가를 보고</a:t>
            </a:r>
            <a:r>
              <a:rPr lang="en-US" altLang="ko-KR" dirty="0"/>
              <a:t>, </a:t>
            </a:r>
            <a:r>
              <a:rPr lang="ko-KR" altLang="en-US" dirty="0"/>
              <a:t>다음에 그에 따른 </a:t>
            </a:r>
            <a:r>
              <a:rPr lang="ko-KR" altLang="en-US" dirty="0" err="1"/>
              <a:t>시청수</a:t>
            </a:r>
            <a:r>
              <a:rPr lang="ko-KR" altLang="en-US" dirty="0"/>
              <a:t> 분석을 확인해 보고 다음으로 </a:t>
            </a:r>
            <a:r>
              <a:rPr lang="ko-KR" altLang="en-US" dirty="0" err="1"/>
              <a:t>요일별</a:t>
            </a:r>
            <a:r>
              <a:rPr lang="ko-KR" altLang="en-US" dirty="0"/>
              <a:t> 컨텐츠의 증가와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관계를 확인해보겠습니다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02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출시 시기와 </a:t>
            </a:r>
            <a:r>
              <a:rPr lang="ko-KR" altLang="en-US" dirty="0" err="1"/>
              <a:t>시청수간의</a:t>
            </a:r>
            <a:r>
              <a:rPr lang="ko-KR" altLang="en-US" dirty="0"/>
              <a:t> 관계는 어떻게 될까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그래프를 보시면 </a:t>
            </a:r>
            <a:endParaRPr lang="en-US" altLang="ko-KR" dirty="0"/>
          </a:p>
          <a:p>
            <a:r>
              <a:rPr lang="ko-KR" altLang="en-US" dirty="0"/>
              <a:t>년도별로 확인 했을 때 </a:t>
            </a:r>
            <a:r>
              <a:rPr lang="en-US" altLang="ko-KR" dirty="0"/>
              <a:t>16</a:t>
            </a:r>
            <a:r>
              <a:rPr lang="ko-KR" altLang="en-US" dirty="0"/>
              <a:t>년</a:t>
            </a:r>
            <a:r>
              <a:rPr lang="en-US" altLang="ko-KR" dirty="0"/>
              <a:t>-17</a:t>
            </a:r>
            <a:r>
              <a:rPr lang="ko-KR" altLang="en-US" dirty="0"/>
              <a:t>년 사이에 출시된 컨텐츠와 </a:t>
            </a:r>
            <a:r>
              <a:rPr lang="en-US" altLang="ko-KR" dirty="0"/>
              <a:t>20</a:t>
            </a:r>
            <a:r>
              <a:rPr lang="ko-KR" altLang="en-US" dirty="0"/>
              <a:t>년에 출시된 컨텐츠 들이 대체로 많은 </a:t>
            </a:r>
            <a:r>
              <a:rPr lang="en-US" altLang="ko-KR" dirty="0"/>
              <a:t>viewpoint </a:t>
            </a:r>
            <a:r>
              <a:rPr lang="ko-KR" altLang="en-US" dirty="0"/>
              <a:t>를 기록한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월별 분석에서는 </a:t>
            </a:r>
            <a:r>
              <a:rPr lang="en-US" altLang="ko-KR" dirty="0"/>
              <a:t>10, 7, 5 </a:t>
            </a:r>
            <a:r>
              <a:rPr lang="ko-KR" altLang="en-US" dirty="0"/>
              <a:t>월이 다른 달보다 많은 </a:t>
            </a:r>
            <a:r>
              <a:rPr lang="ko-KR" altLang="en-US" dirty="0" err="1"/>
              <a:t>시청수를</a:t>
            </a:r>
            <a:r>
              <a:rPr lang="ko-KR" altLang="en-US" dirty="0"/>
              <a:t> 가졌습니다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일별로 보면 </a:t>
            </a:r>
            <a:r>
              <a:rPr lang="en-US" altLang="ko-KR" dirty="0"/>
              <a:t>22~25</a:t>
            </a:r>
            <a:r>
              <a:rPr lang="ko-KR" altLang="en-US" dirty="0" err="1"/>
              <a:t>일까지가</a:t>
            </a:r>
            <a:r>
              <a:rPr lang="ko-KR" altLang="en-US" dirty="0"/>
              <a:t> 많은 </a:t>
            </a:r>
            <a:r>
              <a:rPr lang="ko-KR" altLang="en-US" dirty="0" err="1"/>
              <a:t>시청수를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결론을 내리자면</a:t>
            </a:r>
            <a:r>
              <a:rPr lang="en-US" altLang="ko-KR" dirty="0"/>
              <a:t> </a:t>
            </a:r>
            <a:r>
              <a:rPr lang="ko-KR" altLang="en-US" dirty="0"/>
              <a:t>출시가 빨리 되었다고 시청 수가 높은 것은 아닌 것으로 보이고</a:t>
            </a:r>
            <a:r>
              <a:rPr lang="en-US" altLang="ko-KR" dirty="0"/>
              <a:t>, </a:t>
            </a:r>
            <a:r>
              <a:rPr lang="ko-KR" altLang="en-US" dirty="0"/>
              <a:t>대체로 연휴가 있는 달인 </a:t>
            </a:r>
            <a:r>
              <a:rPr lang="en-US" altLang="ko-KR" dirty="0"/>
              <a:t>5, 7, 10</a:t>
            </a:r>
            <a:r>
              <a:rPr lang="ko-KR" altLang="en-US" dirty="0"/>
              <a:t>월에 많은 </a:t>
            </a:r>
            <a:r>
              <a:rPr lang="ko-KR" altLang="en-US" dirty="0" err="1"/>
              <a:t>시청수를</a:t>
            </a:r>
            <a:r>
              <a:rPr lang="ko-KR" altLang="en-US" dirty="0"/>
              <a:t> 보였습니다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22~25</a:t>
            </a:r>
            <a:r>
              <a:rPr lang="ko-KR" altLang="en-US" dirty="0"/>
              <a:t>일 사이에 많은 </a:t>
            </a:r>
            <a:r>
              <a:rPr lang="ko-KR" altLang="en-US" dirty="0" err="1"/>
              <a:t>시청수를</a:t>
            </a:r>
            <a:r>
              <a:rPr lang="ko-KR" altLang="en-US" dirty="0"/>
              <a:t> 보이는 경향이 있는데 이는 직장인들의 월급날이 지나고</a:t>
            </a:r>
            <a:r>
              <a:rPr lang="en-US" altLang="ko-KR" dirty="0"/>
              <a:t>, </a:t>
            </a:r>
            <a:r>
              <a:rPr lang="ko-KR" altLang="en-US" dirty="0"/>
              <a:t>달의 막바지이기 때문인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41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들어가기 앞서 저희 팀을 소개하겠습니다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7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ko-KR" altLang="en-US" dirty="0" err="1"/>
              <a:t>요일별</a:t>
            </a:r>
            <a:r>
              <a:rPr lang="ko-KR" altLang="en-US" dirty="0"/>
              <a:t> </a:t>
            </a:r>
            <a:r>
              <a:rPr lang="ko-KR" altLang="en-US" dirty="0" err="1"/>
              <a:t>시청수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고객들이 장소</a:t>
            </a:r>
            <a:r>
              <a:rPr lang="en-US" altLang="ko-KR" dirty="0"/>
              <a:t>, </a:t>
            </a:r>
            <a:r>
              <a:rPr lang="ko-KR" altLang="en-US" dirty="0"/>
              <a:t>시간 제약없이 컨텐츠를 즐길 수 있는 금요일에서 일요일을 준비하는 마케팅의 전략으로 금요일</a:t>
            </a:r>
            <a:r>
              <a:rPr lang="en-US" altLang="ko-KR" dirty="0"/>
              <a:t>, </a:t>
            </a:r>
            <a:r>
              <a:rPr lang="ko-KR" altLang="en-US" dirty="0"/>
              <a:t>목요일에 기존 다른 채널</a:t>
            </a:r>
            <a:r>
              <a:rPr lang="en-US" altLang="ko-KR" dirty="0"/>
              <a:t>(tv</a:t>
            </a:r>
            <a:r>
              <a:rPr lang="ko-KR" altLang="en-US" dirty="0"/>
              <a:t>나 박스시간오피스 등</a:t>
            </a:r>
            <a:r>
              <a:rPr lang="en-US" altLang="ko-KR" dirty="0"/>
              <a:t>)</a:t>
            </a:r>
            <a:r>
              <a:rPr lang="ko-KR" altLang="en-US" dirty="0"/>
              <a:t>에서 좋은 평가를 받거나 인기가 많은 컨텐츠를 </a:t>
            </a:r>
            <a:r>
              <a:rPr lang="ko-KR" altLang="en-US" dirty="0" err="1"/>
              <a:t>넷플릭스에</a:t>
            </a:r>
            <a:r>
              <a:rPr lang="ko-KR" altLang="en-US" dirty="0"/>
              <a:t> 출시했다고 볼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361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상영국가와 </a:t>
            </a:r>
            <a:r>
              <a:rPr lang="ko-KR" altLang="en-US" dirty="0" err="1"/>
              <a:t>시청수와의</a:t>
            </a:r>
            <a:r>
              <a:rPr lang="ko-KR" altLang="en-US" dirty="0"/>
              <a:t> 분석을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19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Countries</a:t>
            </a:r>
            <a:r>
              <a:rPr lang="ko-KR" altLang="en-US" dirty="0"/>
              <a:t> </a:t>
            </a:r>
            <a:r>
              <a:rPr lang="en-US" altLang="ko-KR" dirty="0"/>
              <a:t>of service</a:t>
            </a:r>
            <a:r>
              <a:rPr lang="ko-KR" altLang="en-US" dirty="0"/>
              <a:t>란 각 콘텐츠가 어디서에서 상영되고 있는지를 알려주는 변수이고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이를 그대로 사용하기에는 어려움이 있어서 해당 컨텐츠가 상영되고 있는 나라의 개수를 나타내는 </a:t>
            </a:r>
            <a:r>
              <a:rPr lang="en-US" altLang="ko-KR" dirty="0"/>
              <a:t>country count </a:t>
            </a:r>
            <a:r>
              <a:rPr lang="ko-KR" altLang="en-US" dirty="0"/>
              <a:t>라는 파생변수를 생성하여 상영 국가 수와 </a:t>
            </a:r>
            <a:r>
              <a:rPr lang="ko-KR" altLang="en-US" dirty="0" err="1"/>
              <a:t>시청수간의</a:t>
            </a:r>
            <a:r>
              <a:rPr lang="ko-KR" altLang="en-US" dirty="0"/>
              <a:t> 상관성을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상관관계를 확인하기위해서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확인해 보았고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</a:t>
            </a:r>
            <a:r>
              <a:rPr lang="ko-KR" altLang="en-US" dirty="0" err="1"/>
              <a:t>산점도는</a:t>
            </a:r>
            <a:r>
              <a:rPr lang="ko-KR" altLang="en-US" dirty="0"/>
              <a:t> 상영국가수가 많은 부분에 많은 컨텐츠들이 있는 것으로 확인되었습니다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상관계수 확인한 결과 </a:t>
            </a:r>
            <a:r>
              <a:rPr lang="en-US" altLang="ko-KR" dirty="0"/>
              <a:t>0.26</a:t>
            </a:r>
            <a:r>
              <a:rPr lang="ko-KR" altLang="en-US" dirty="0"/>
              <a:t>정도로 낮게 나왔습니다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서비스 제공 국가수와 </a:t>
            </a:r>
            <a:r>
              <a:rPr lang="ko-KR" altLang="en-US" dirty="0" err="1"/>
              <a:t>시청수간의</a:t>
            </a:r>
            <a:r>
              <a:rPr lang="ko-KR" altLang="en-US" dirty="0"/>
              <a:t> 상관성은 아주 약한 양의 상관 관계를 보인다고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16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상관관계를 여러가지 그래프로 시각화를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밑의 </a:t>
            </a:r>
            <a:r>
              <a:rPr lang="ko-KR" altLang="en-US" dirty="0" err="1"/>
              <a:t>산점도그래프와</a:t>
            </a:r>
            <a:r>
              <a:rPr lang="ko-KR" altLang="en-US" dirty="0"/>
              <a:t> 회귀선을 </a:t>
            </a:r>
            <a:r>
              <a:rPr lang="ko-KR" altLang="en-US" dirty="0" err="1"/>
              <a:t>확인하여봤을</a:t>
            </a:r>
            <a:r>
              <a:rPr lang="ko-KR" altLang="en-US" dirty="0"/>
              <a:t> 때 아주 약한 양의 상관관계가 있다고 볼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오른쪽 밑의 상영국가수의 빈도를 확인 하였을 때는 상영국가수가 적거나 많은 쌍봉형태의 바차트가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612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전체 </a:t>
            </a:r>
            <a:r>
              <a:rPr lang="en-US" altLang="ko-KR" dirty="0"/>
              <a:t>2960</a:t>
            </a:r>
            <a:r>
              <a:rPr lang="ko-KR" altLang="en-US" dirty="0"/>
              <a:t>개 콘텐츠의 상영국가의 빈도는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활용하여 </a:t>
            </a:r>
            <a:r>
              <a:rPr lang="ko-KR" altLang="en-US" dirty="0" err="1"/>
              <a:t>시각화하였을</a:t>
            </a:r>
            <a:r>
              <a:rPr lang="ko-KR" altLang="en-US" dirty="0"/>
              <a:t> 때 미국이 앞도적으로 많아 보였고</a:t>
            </a:r>
            <a:r>
              <a:rPr lang="en-US" altLang="ko-KR" dirty="0"/>
              <a:t>, </a:t>
            </a:r>
            <a:r>
              <a:rPr lang="ko-KR" altLang="en-US" dirty="0"/>
              <a:t>다음으로 영국</a:t>
            </a:r>
            <a:r>
              <a:rPr lang="en-US" altLang="ko-KR" dirty="0"/>
              <a:t>, </a:t>
            </a:r>
            <a:r>
              <a:rPr lang="ko-KR" altLang="en-US" dirty="0"/>
              <a:t>콜롬비아 스웨덴 등등은 비슷한 빈도수로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더 구체적으로 빈도수를 확인하기 위해서 파이차트를 그려보았습니다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61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파이차트의 전체 콘텐츠의 상영국가의 빈도수를 보면 미국이 가장 많았고</a:t>
            </a:r>
            <a:r>
              <a:rPr lang="en-US" altLang="ko-KR" dirty="0"/>
              <a:t>, </a:t>
            </a:r>
            <a:r>
              <a:rPr lang="ko-KR" altLang="en-US" dirty="0" err="1"/>
              <a:t>그외의</a:t>
            </a:r>
            <a:r>
              <a:rPr lang="ko-KR" altLang="en-US" dirty="0"/>
              <a:t> </a:t>
            </a:r>
            <a:r>
              <a:rPr lang="ko-KR" altLang="en-US" dirty="0" err="1"/>
              <a:t>다른나라는</a:t>
            </a:r>
            <a:r>
              <a:rPr lang="ko-KR" altLang="en-US" dirty="0"/>
              <a:t> 거의 비슷한 빈도를 가지고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10</a:t>
            </a:r>
            <a:r>
              <a:rPr lang="ko-KR" altLang="en-US" dirty="0"/>
              <a:t>개의 콘텐츠의 상영국가 빈도는 </a:t>
            </a:r>
            <a:r>
              <a:rPr lang="en-US" altLang="ko-KR" dirty="0"/>
              <a:t>36</a:t>
            </a:r>
            <a:r>
              <a:rPr lang="ko-KR" altLang="en-US" dirty="0"/>
              <a:t>개의 국가가 거의 다 포함되어 있는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35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부분의 차이를 더 확실하게 보이기 위해 바차트를 다시 그려보았습니다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역시 압도적으로 미국이 많은 것으로 보이고</a:t>
            </a:r>
            <a:r>
              <a:rPr lang="en-US" altLang="ko-KR" dirty="0"/>
              <a:t>, </a:t>
            </a:r>
            <a:r>
              <a:rPr lang="ko-KR" altLang="en-US" dirty="0"/>
              <a:t>다른 나라들은 비슷한 분포를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2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맵플롯을</a:t>
            </a:r>
            <a:r>
              <a:rPr lang="ko-KR" altLang="en-US" dirty="0"/>
              <a:t> 활용하여서 시각화도 진행해보았습니다</a:t>
            </a:r>
            <a:r>
              <a:rPr lang="en-US" altLang="ko-KR" dirty="0"/>
              <a:t>. </a:t>
            </a:r>
            <a:r>
              <a:rPr lang="ko-KR" altLang="en-US" dirty="0"/>
              <a:t>결론은 같으니까 이러한 시각화도 해보았다 정도로 알아주시면 좋겠습니다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결론적으로 상위 </a:t>
            </a:r>
            <a:r>
              <a:rPr lang="ko-KR" altLang="en-US" dirty="0" err="1"/>
              <a:t>시청수에</a:t>
            </a:r>
            <a:r>
              <a:rPr lang="ko-KR" altLang="en-US" dirty="0"/>
              <a:t> 들어있는 컨텐츠 대부분이 </a:t>
            </a:r>
            <a:r>
              <a:rPr lang="en-US" altLang="ko-KR" dirty="0"/>
              <a:t>36</a:t>
            </a:r>
            <a:r>
              <a:rPr lang="ko-KR" altLang="en-US" dirty="0"/>
              <a:t>개의 상영국가를 가지고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부분만으로는 상영국가와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관계를 확인하기에는 어려움이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0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제작국을 한번 보기로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043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제작국의 분포는 어떻게 될까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96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팀명은</a:t>
            </a:r>
            <a:r>
              <a:rPr lang="ko-KR" altLang="en-US" dirty="0"/>
              <a:t> 그것이 </a:t>
            </a:r>
            <a:r>
              <a:rPr lang="ko-KR" altLang="en-US" dirty="0" err="1"/>
              <a:t>알고싶다</a:t>
            </a:r>
            <a:r>
              <a:rPr lang="ko-KR" altLang="en-US" dirty="0"/>
              <a:t> </a:t>
            </a:r>
            <a:r>
              <a:rPr lang="ko-KR" altLang="en-US" dirty="0" err="1"/>
              <a:t>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데이터분석을 공부한다는 것이 어떤 것을 알고 </a:t>
            </a:r>
            <a:r>
              <a:rPr lang="ko-KR" altLang="en-US" dirty="0" err="1"/>
              <a:t>싶다라는</a:t>
            </a:r>
            <a:r>
              <a:rPr lang="ko-KR" altLang="en-US" dirty="0"/>
              <a:t> 호기심에서 시작되는 거라고 생각했기 때문입니다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그래서 데이터분석을 시작하는 저희들의 마음가짐을 담아 </a:t>
            </a:r>
            <a:r>
              <a:rPr lang="ko-KR" altLang="en-US" dirty="0" err="1"/>
              <a:t>팀명을</a:t>
            </a:r>
            <a:r>
              <a:rPr lang="ko-KR" altLang="en-US" dirty="0"/>
              <a:t> 그것이 </a:t>
            </a:r>
            <a:r>
              <a:rPr lang="ko-KR" altLang="en-US" dirty="0" err="1"/>
              <a:t>알고싶다라고</a:t>
            </a:r>
            <a:r>
              <a:rPr lang="ko-KR" altLang="en-US" dirty="0"/>
              <a:t> 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31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파이차트를 활용하여 각 제작국의 비율을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콘텐츠를 </a:t>
            </a:r>
            <a:r>
              <a:rPr lang="ko-KR" altLang="en-US" dirty="0" err="1"/>
              <a:t>확인햇을</a:t>
            </a:r>
            <a:r>
              <a:rPr lang="ko-KR" altLang="en-US" dirty="0"/>
              <a:t> 때 당연하게도 미국이 가장 많았고</a:t>
            </a:r>
            <a:r>
              <a:rPr lang="en-US" altLang="ko-KR" dirty="0"/>
              <a:t>, </a:t>
            </a:r>
            <a:r>
              <a:rPr lang="ko-KR" altLang="en-US" dirty="0"/>
              <a:t>다음으로 영국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한국</a:t>
            </a:r>
            <a:r>
              <a:rPr lang="en-US" altLang="ko-KR" dirty="0"/>
              <a:t> </a:t>
            </a:r>
            <a:r>
              <a:rPr lang="ko-KR" altLang="en-US" dirty="0"/>
              <a:t>순으로 뒤를 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100</a:t>
            </a:r>
            <a:r>
              <a:rPr lang="ko-KR" altLang="en-US" dirty="0"/>
              <a:t>개의 콘텐츠의 제작국의 비율은 얼마일까 오른쪽 파이차트를 보시면 미국의 비율 변동은 별로 없었고</a:t>
            </a:r>
            <a:r>
              <a:rPr lang="en-US" altLang="ko-KR" dirty="0"/>
              <a:t>, </a:t>
            </a:r>
            <a:r>
              <a:rPr lang="ko-KR" altLang="en-US" dirty="0"/>
              <a:t>여기서 신기하게 영국</a:t>
            </a:r>
            <a:r>
              <a:rPr lang="en-US" altLang="ko-KR" dirty="0"/>
              <a:t>, </a:t>
            </a:r>
            <a:r>
              <a:rPr lang="ko-KR" altLang="en-US" dirty="0"/>
              <a:t>일본을 제치고</a:t>
            </a:r>
            <a:r>
              <a:rPr lang="en-US" altLang="ko-KR" dirty="0"/>
              <a:t>, </a:t>
            </a:r>
            <a:r>
              <a:rPr lang="ko-KR" altLang="en-US" dirty="0"/>
              <a:t>한국이 상위 </a:t>
            </a:r>
            <a:r>
              <a:rPr lang="en-US" altLang="ko-KR" dirty="0"/>
              <a:t>100</a:t>
            </a:r>
            <a:r>
              <a:rPr lang="ko-KR" altLang="en-US" dirty="0"/>
              <a:t>개의 콘텐츠의 제작비율이 높았습니다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64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부분의 차이를 확인하기위해 바차트를 활용하여 시각화를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바차트를 확인하시면 </a:t>
            </a:r>
            <a:r>
              <a:rPr lang="ko-KR" altLang="en-US" dirty="0" err="1"/>
              <a:t>제작국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위 이하의 컨텐츠 제작 수는 미미하기 때문에 언급하지 않겠습니다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230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부분을 </a:t>
            </a:r>
            <a:r>
              <a:rPr lang="ko-KR" altLang="en-US" dirty="0" err="1"/>
              <a:t>맵플롯을</a:t>
            </a:r>
            <a:r>
              <a:rPr lang="ko-KR" altLang="en-US" dirty="0"/>
              <a:t> 이용하여 빈도를 확인해보았습니다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여기서 전체 제작국에서 빈도수가 높은 제작국들과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100</a:t>
            </a:r>
            <a:r>
              <a:rPr lang="ko-KR" altLang="en-US" dirty="0"/>
              <a:t>개의 컨텐츠의 제작국에 다른 점이 있는지 확인하기 위하여 체크리스트를 활용하여 유사도를 확인해보았습니다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유사도 측정 결과 </a:t>
            </a:r>
            <a:r>
              <a:rPr lang="en-US" altLang="ko-KR" dirty="0"/>
              <a:t>1 </a:t>
            </a:r>
            <a:r>
              <a:rPr lang="ko-KR" altLang="en-US" dirty="0"/>
              <a:t>로 빈도수가 높은 제작국들은 순위의 차이는 있지만 모두 상위 </a:t>
            </a:r>
            <a:r>
              <a:rPr lang="en-US" altLang="ko-KR" dirty="0"/>
              <a:t>100</a:t>
            </a:r>
            <a:r>
              <a:rPr lang="ko-KR" altLang="en-US" dirty="0"/>
              <a:t>위 안에 드는 것으로 보입니다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한국의 경우는 상위 </a:t>
            </a:r>
            <a:r>
              <a:rPr lang="en-US" altLang="ko-KR" dirty="0"/>
              <a:t>100</a:t>
            </a:r>
            <a:r>
              <a:rPr lang="ko-KR" altLang="en-US" dirty="0"/>
              <a:t>개의 다른 제작국과 비교하였을 때  제작 컨텐츠의 수가 많지 않은데 시청 수 상위 </a:t>
            </a:r>
            <a:r>
              <a:rPr lang="en-US" altLang="ko-KR" dirty="0"/>
              <a:t>4</a:t>
            </a:r>
            <a:r>
              <a:rPr lang="ko-KR" altLang="en-US" dirty="0"/>
              <a:t>위를 지키고 있는 것으로 보아 제작국과 시청 수는 어느정도 연관이 있는 것으로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04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 </a:t>
            </a:r>
            <a:r>
              <a:rPr lang="ko-KR" altLang="en-US" dirty="0"/>
              <a:t>삭제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37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 </a:t>
            </a:r>
            <a:r>
              <a:rPr lang="ko-KR" altLang="en-US" dirty="0"/>
              <a:t>삭제 예정</a:t>
            </a:r>
            <a:endParaRPr lang="en-US" altLang="ko-KR" dirty="0"/>
          </a:p>
          <a:p>
            <a:endParaRPr lang="en-US" altLang="ko-KR" dirty="0"/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1.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미국은 거의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60-70%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를 차지하고 있다􅟩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2.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한국은 생산량이 많지 않은데 탑순위에 계속 있다􅟩 인기 있는 하나의 문화가 된 것 같다􅟩 우리나라 출신의 드라마는 믿고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보는 유행이 생긴 것 같다􅟩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3.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콘텐츠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500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위로 </a:t>
            </a:r>
            <a:r>
              <a:rPr lang="ko-KR" altLang="en-US" sz="1800" b="0" i="0" u="none" strike="noStrike" baseline="0" dirty="0" err="1">
                <a:solidFill>
                  <a:srgbClr val="FFFFFF"/>
                </a:solidFill>
                <a:latin typeface="NotoSansKR-Black"/>
              </a:rPr>
              <a:t>잘랐을때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􅟧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1?3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위 빼고􅟧􅟧 딱히 많이 생산한다고 인기순위에 오르는 것 같지 않다􅟩 일본은 우리나라보다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두배정도 많이 생산했는데도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8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위임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4.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스페인의 순위가 눈에 띈다􅟩 총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43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개밖에 </a:t>
            </a:r>
            <a:r>
              <a:rPr lang="ko-KR" altLang="en-US" sz="1800" b="0" i="0" u="none" strike="noStrike" baseline="0" dirty="0" err="1">
                <a:solidFill>
                  <a:srgbClr val="FFFFFF"/>
                </a:solidFill>
                <a:latin typeface="NotoSansKR-Black"/>
              </a:rPr>
              <a:t>생산안했는데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500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위 안에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18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개나 들어서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4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위다􅟩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5. </a:t>
            </a:r>
            <a:r>
              <a:rPr lang="ko-KR" altLang="en-US" sz="1800" b="0" i="0" u="none" strike="noStrike" baseline="0" dirty="0" err="1">
                <a:solidFill>
                  <a:srgbClr val="FFFFFF"/>
                </a:solidFill>
                <a:latin typeface="NotoSansKR-Black"/>
              </a:rPr>
              <a:t>프랑스랑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 약 </a:t>
            </a:r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2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배정도 차이나는 생산량인데 오히려 프랑스보다 더 높은 순위에 들었다􅟩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6. </a:t>
            </a:r>
            <a:r>
              <a:rPr lang="ko-KR" altLang="en-US" sz="1800" b="0" i="0" u="none" strike="noStrike" baseline="0" dirty="0" err="1">
                <a:solidFill>
                  <a:srgbClr val="FFFFFF"/>
                </a:solidFill>
                <a:latin typeface="NotoSansKR-Black"/>
              </a:rPr>
              <a:t>넷플릭스가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 한국에 투자를 하는 이유를 알 것 같다􅟩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FFFFFF"/>
                </a:solidFill>
                <a:latin typeface="NotoSansKR-Black"/>
              </a:rPr>
              <a:t>us </a:t>
            </a:r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제외하고􅟧 구독자도 꽤 많고􅟧 한국의 콘텐츠가 인기가 많은 것이 이유이지 않을까􅟩􅟩􅟭 예상한다􅟩 시나리오에 대한 확신</a:t>
            </a:r>
          </a:p>
          <a:p>
            <a:pPr algn="l"/>
            <a:r>
              <a:rPr lang="ko-KR" altLang="en-US" sz="1800" b="0" i="0" u="none" strike="noStrike" baseline="0" dirty="0">
                <a:solidFill>
                  <a:srgbClr val="FFFFFF"/>
                </a:solidFill>
                <a:latin typeface="NotoSansKR-Black"/>
              </a:rPr>
              <a:t>만 있으면 성공할 수 있는 조건이라고 생각한다􅟩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17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계절별 장르가 </a:t>
            </a:r>
            <a:r>
              <a:rPr lang="ko-KR" altLang="en-US" dirty="0" err="1"/>
              <a:t>시청수와</a:t>
            </a:r>
            <a:r>
              <a:rPr lang="ko-KR" altLang="en-US" dirty="0"/>
              <a:t> 연관이 있는지 확인해보겠습니다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95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계절별 장르의 분포를 확인해보았습니다</a:t>
            </a:r>
            <a:r>
              <a:rPr lang="en-US" altLang="ko-KR" dirty="0"/>
              <a:t>.0</a:t>
            </a:r>
          </a:p>
          <a:p>
            <a:r>
              <a:rPr lang="ko-KR" altLang="en-US" dirty="0"/>
              <a:t> 데이터셋에서 장르와 출시일을 가지고 출시한 장르 수를 이용하여 시각화를 진행하였고</a:t>
            </a:r>
            <a:r>
              <a:rPr lang="en-US" altLang="ko-KR" dirty="0"/>
              <a:t>, </a:t>
            </a:r>
            <a:r>
              <a:rPr lang="ko-KR" altLang="en-US" dirty="0"/>
              <a:t>점의 사이즈는 </a:t>
            </a:r>
            <a:r>
              <a:rPr lang="ko-KR" altLang="en-US" dirty="0" err="1"/>
              <a:t>시청수</a:t>
            </a:r>
            <a:r>
              <a:rPr lang="en-US" altLang="ko-KR" dirty="0"/>
              <a:t> </a:t>
            </a:r>
            <a:r>
              <a:rPr lang="ko-KR" altLang="en-US" dirty="0"/>
              <a:t>기준으로 크기를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계절은 봄</a:t>
            </a:r>
            <a:r>
              <a:rPr lang="en-US" altLang="ko-KR" dirty="0"/>
              <a:t>,</a:t>
            </a:r>
            <a:r>
              <a:rPr lang="ko-KR" altLang="en-US" dirty="0"/>
              <a:t>여름</a:t>
            </a:r>
            <a:r>
              <a:rPr lang="en-US" altLang="ko-KR" dirty="0"/>
              <a:t>,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겨울 순으로 </a:t>
            </a:r>
            <a:r>
              <a:rPr lang="en-US" altLang="ko-KR" dirty="0"/>
              <a:t>1,2,3,4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범주화 하여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그래프와 표를 보면 </a:t>
            </a:r>
            <a:endParaRPr lang="en-US" altLang="ko-KR" dirty="0"/>
          </a:p>
          <a:p>
            <a:r>
              <a:rPr lang="ko-KR" altLang="en-US" dirty="0"/>
              <a:t>모든 계절에 차이는 있지만 대부분 코미디나 드라마 장르가 다른 장르보다 많이 출시한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09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67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시기에 따라 출시된 장르 수가 </a:t>
            </a:r>
            <a:r>
              <a:rPr lang="en-US" altLang="ko-KR" dirty="0"/>
              <a:t>viewpoint</a:t>
            </a:r>
            <a:r>
              <a:rPr lang="ko-KR" altLang="en-US" dirty="0"/>
              <a:t>에 영향이 있을까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콘텐츠의 계절별 장르 분포를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봄에는 공상과학</a:t>
            </a:r>
            <a:r>
              <a:rPr lang="en-US" altLang="ko-KR" dirty="0"/>
              <a:t>,</a:t>
            </a:r>
            <a:r>
              <a:rPr lang="ko-KR" altLang="en-US" dirty="0"/>
              <a:t>다큐</a:t>
            </a:r>
            <a:r>
              <a:rPr lang="en-US" altLang="ko-KR" dirty="0"/>
              <a:t>, </a:t>
            </a:r>
            <a:r>
              <a:rPr lang="ko-KR" altLang="en-US" dirty="0"/>
              <a:t>범죄</a:t>
            </a:r>
            <a:r>
              <a:rPr lang="en-US" altLang="ko-KR" dirty="0"/>
              <a:t>, </a:t>
            </a:r>
            <a:r>
              <a:rPr lang="ko-KR" altLang="en-US" dirty="0"/>
              <a:t>액션 장르가 상위를 차지하였고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여름의 경우는 로맨스</a:t>
            </a:r>
            <a:r>
              <a:rPr lang="en-US" altLang="ko-KR" dirty="0"/>
              <a:t>, </a:t>
            </a:r>
            <a:r>
              <a:rPr lang="ko-KR" altLang="en-US" dirty="0"/>
              <a:t>드라마</a:t>
            </a:r>
            <a:r>
              <a:rPr lang="en-US" altLang="ko-KR" dirty="0"/>
              <a:t>, </a:t>
            </a:r>
            <a:r>
              <a:rPr lang="ko-KR" altLang="en-US" dirty="0"/>
              <a:t>슈퍼 히어로의 장르가 상위를 차지한 것으로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가을에는  출시된 장르들이 많아서 그런지</a:t>
            </a:r>
            <a:r>
              <a:rPr lang="en-US" altLang="ko-KR" dirty="0"/>
              <a:t>, </a:t>
            </a:r>
            <a:r>
              <a:rPr lang="ko-KR" altLang="en-US" dirty="0"/>
              <a:t>가장 많은 장르가 포함되어 있었지만</a:t>
            </a:r>
            <a:r>
              <a:rPr lang="en-US" altLang="ko-KR" dirty="0"/>
              <a:t>, </a:t>
            </a:r>
            <a:r>
              <a:rPr lang="ko-KR" altLang="en-US" dirty="0"/>
              <a:t>그래도 그 중에 드라마 장르가 다른 장르들보다 상위의 시청 수를 가지는 것으로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겨울에는 슈퍼 히어로나 미스터리 장르들이 높은 등수에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이는 </a:t>
            </a:r>
            <a:r>
              <a:rPr lang="ko-KR" altLang="en-US" dirty="0" err="1"/>
              <a:t>어벤져스의</a:t>
            </a:r>
            <a:r>
              <a:rPr lang="ko-KR" altLang="en-US" dirty="0"/>
              <a:t> 영향이 있지 않을까 라는 </a:t>
            </a:r>
            <a:r>
              <a:rPr lang="ko-KR" altLang="en-US" dirty="0" err="1"/>
              <a:t>저희끼리</a:t>
            </a:r>
            <a:r>
              <a:rPr lang="ko-KR" altLang="en-US" dirty="0"/>
              <a:t> 생각이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해당 계절에 출시된 특정 장르수가 많다고 상위의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것은 아님을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691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3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팀원을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발표를 </a:t>
            </a:r>
            <a:r>
              <a:rPr lang="ko-KR" altLang="en-US" dirty="0" err="1"/>
              <a:t>맡게된</a:t>
            </a:r>
            <a:r>
              <a:rPr lang="ko-KR" altLang="en-US" dirty="0"/>
              <a:t> 저는 팀 리더를 맡고 있는 </a:t>
            </a:r>
            <a:r>
              <a:rPr lang="ko-KR" altLang="en-US" dirty="0" err="1"/>
              <a:t>채길호입니다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팀원으로 </a:t>
            </a:r>
            <a:r>
              <a:rPr lang="ko-KR" altLang="en-US" dirty="0" err="1"/>
              <a:t>유화영</a:t>
            </a:r>
            <a:r>
              <a:rPr lang="en-US" altLang="ko-KR" dirty="0"/>
              <a:t>, </a:t>
            </a:r>
            <a:r>
              <a:rPr lang="ko-KR" altLang="en-US" dirty="0"/>
              <a:t>김영성</a:t>
            </a:r>
            <a:r>
              <a:rPr lang="en-US" altLang="ko-KR" dirty="0"/>
              <a:t>, </a:t>
            </a:r>
            <a:r>
              <a:rPr lang="ko-KR" altLang="en-US" dirty="0"/>
              <a:t>천상희님이 각자 맡으신 업무를 잘 </a:t>
            </a:r>
            <a:r>
              <a:rPr lang="ko-KR" altLang="en-US" dirty="0" err="1"/>
              <a:t>처리해주셨습니다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35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태그와 </a:t>
            </a:r>
            <a:r>
              <a:rPr lang="ko-KR" altLang="en-US" dirty="0" err="1"/>
              <a:t>시청수간의</a:t>
            </a:r>
            <a:r>
              <a:rPr lang="ko-KR" altLang="en-US" dirty="0"/>
              <a:t> 분석을 진행하겠습니다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먼저 태그는 영화와 </a:t>
            </a:r>
            <a:r>
              <a:rPr lang="en-US" altLang="ko-KR" dirty="0"/>
              <a:t>tv </a:t>
            </a:r>
            <a:r>
              <a:rPr lang="ko-KR" altLang="en-US" dirty="0"/>
              <a:t>쇼의 태그가 다를 것으로 예상하여 나누어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08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콘텐츠에 포함된 태그의 수를 확인하는 </a:t>
            </a:r>
            <a:r>
              <a:rPr lang="en-US" altLang="ko-KR" dirty="0" err="1"/>
              <a:t>tag_count</a:t>
            </a:r>
            <a:r>
              <a:rPr lang="ko-KR" altLang="en-US" dirty="0"/>
              <a:t>라는 파생변수를 새로 만들어서 분석에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먼저 태그 수와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관계를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확인해 보았을 때</a:t>
            </a:r>
            <a:r>
              <a:rPr lang="en-US" altLang="ko-KR" dirty="0"/>
              <a:t>, </a:t>
            </a:r>
            <a:r>
              <a:rPr lang="ko-KR" altLang="en-US" dirty="0"/>
              <a:t>처음에 저희가 생각한 태그수가 많으면 시청수가 많을 것이라는 예상과 다르게 </a:t>
            </a:r>
            <a:endParaRPr lang="en-US" altLang="ko-KR" dirty="0"/>
          </a:p>
          <a:p>
            <a:r>
              <a:rPr lang="ko-KR" altLang="en-US" dirty="0"/>
              <a:t> 상관계수가 </a:t>
            </a:r>
            <a:r>
              <a:rPr lang="en-US" altLang="ko-KR" dirty="0"/>
              <a:t>0.07</a:t>
            </a:r>
            <a:r>
              <a:rPr lang="ko-KR" altLang="en-US" dirty="0"/>
              <a:t>정도로 매우 낮게 </a:t>
            </a:r>
            <a:r>
              <a:rPr lang="ko-KR" altLang="en-US" dirty="0" err="1"/>
              <a:t>나왓고</a:t>
            </a:r>
            <a:r>
              <a:rPr lang="en-US" altLang="ko-KR" dirty="0"/>
              <a:t>, </a:t>
            </a:r>
            <a:r>
              <a:rPr lang="ko-KR" altLang="en-US" dirty="0" err="1"/>
              <a:t>산점도도</a:t>
            </a:r>
            <a:r>
              <a:rPr lang="ko-KR" altLang="en-US" dirty="0"/>
              <a:t> 확인한 결과 특별한 규칙을 볼 수 없었습니다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태그 수와 </a:t>
            </a:r>
            <a:r>
              <a:rPr lang="ko-KR" altLang="en-US" dirty="0" err="1"/>
              <a:t>시청수</a:t>
            </a:r>
            <a:r>
              <a:rPr lang="ko-KR" altLang="en-US" dirty="0"/>
              <a:t> 간의 연관성은 </a:t>
            </a:r>
            <a:r>
              <a:rPr lang="ko-KR" altLang="en-US" dirty="0" err="1"/>
              <a:t>없어보였습니다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30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태그와 </a:t>
            </a:r>
            <a:r>
              <a:rPr lang="ko-KR" altLang="en-US" dirty="0" err="1"/>
              <a:t>시청수간의</a:t>
            </a:r>
            <a:r>
              <a:rPr lang="ko-KR" altLang="en-US" dirty="0"/>
              <a:t> 관계는 어떻게 될까</a:t>
            </a:r>
            <a:endParaRPr lang="en-US" altLang="ko-KR" dirty="0"/>
          </a:p>
          <a:p>
            <a:r>
              <a:rPr lang="ko-KR" altLang="en-US" dirty="0"/>
              <a:t>일단 전체 태그들의 빈도를 기준으로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간단하게 작성한 결과</a:t>
            </a:r>
            <a:endParaRPr lang="en-US" altLang="ko-KR" dirty="0"/>
          </a:p>
          <a:p>
            <a:r>
              <a:rPr lang="ko-KR" altLang="en-US" dirty="0"/>
              <a:t>코미디와 드라마가 </a:t>
            </a:r>
            <a:r>
              <a:rPr lang="ko-KR" altLang="en-US" dirty="0" err="1"/>
              <a:t>눈에띄게</a:t>
            </a:r>
            <a:r>
              <a:rPr lang="ko-KR" altLang="en-US" dirty="0"/>
              <a:t> 빈도가 높아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85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빈도의 비율을 확인하기 위해 파이차트를 그려보았습니다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태그들의 빈도에서 코미디와 드라마 부분의 태그들이 상위 빈도를 가지고 잇는 것으로 확인되었고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태그들을 확인한 결과 </a:t>
            </a:r>
            <a:r>
              <a:rPr lang="en-US" altLang="ko-KR" dirty="0"/>
              <a:t>us movie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태그가 압도적으로 높게 나왔습니다</a:t>
            </a:r>
            <a:r>
              <a:rPr lang="en-US" altLang="ko-KR" dirty="0"/>
              <a:t>. </a:t>
            </a:r>
            <a:r>
              <a:rPr lang="ko-KR" altLang="en-US" dirty="0"/>
              <a:t>다음으로 코미디가 있었고</a:t>
            </a:r>
            <a:r>
              <a:rPr lang="en-US" altLang="ko-KR" dirty="0"/>
              <a:t>, </a:t>
            </a:r>
            <a:r>
              <a:rPr lang="ko-KR" altLang="en-US" dirty="0"/>
              <a:t>전체 태그 빈도 상위에 있던 액션 태그의 순위가 많이 </a:t>
            </a:r>
            <a:r>
              <a:rPr lang="ko-KR" altLang="en-US" dirty="0" err="1"/>
              <a:t>밀린것으로</a:t>
            </a:r>
            <a:r>
              <a:rPr lang="ko-KR" altLang="en-US" dirty="0"/>
              <a:t>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625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52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차이를 보기위해서 바차트를 활용하여 시각화를 진행하였고</a:t>
            </a:r>
            <a:r>
              <a:rPr lang="en-US" altLang="ko-KR" dirty="0"/>
              <a:t>, </a:t>
            </a:r>
            <a:r>
              <a:rPr lang="ko-KR" altLang="en-US" dirty="0"/>
              <a:t>앞에서 본 것과 같이 전체 태그 빈도수에서는 코미디 드라마가 상위에 있었고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태그에서는 </a:t>
            </a:r>
            <a:r>
              <a:rPr lang="en-US" altLang="ko-KR" dirty="0"/>
              <a:t>us movie</a:t>
            </a:r>
            <a:r>
              <a:rPr lang="ko-KR" altLang="en-US" dirty="0"/>
              <a:t>가 압도적으로 많은 빈도를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태그의 빈도와 상위 태그의 빈도는 어느정도 유사도를 가지고 있는지를 확인하기 위해서 체크리스트를 활용하여 유사도를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확인결과 </a:t>
            </a:r>
            <a:r>
              <a:rPr lang="en-US" altLang="ko-KR" dirty="0"/>
              <a:t>0.85</a:t>
            </a:r>
            <a:r>
              <a:rPr lang="ko-KR" altLang="en-US" dirty="0"/>
              <a:t>로 매우 높은 유사도를 가지고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특정 태그들이 상위 </a:t>
            </a:r>
            <a:r>
              <a:rPr lang="ko-KR" altLang="en-US" dirty="0" err="1"/>
              <a:t>시청수와</a:t>
            </a:r>
            <a:r>
              <a:rPr lang="ko-KR" altLang="en-US" dirty="0"/>
              <a:t> 어느정도 연관이 있다고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332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tv </a:t>
            </a:r>
            <a:r>
              <a:rPr lang="ko-KR" altLang="en-US" dirty="0"/>
              <a:t>태그와 시청 수간의 분석을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흐름은 영화 태그를 분석한 것과 동일하기 때문에 시간관계상 시각화 자료를 간단하게 설명하고 결론을 확인해보겠습니다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55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분석방법과 동일하게 먼저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상관계수는 </a:t>
            </a:r>
            <a:r>
              <a:rPr lang="en-US" altLang="ko-KR" dirty="0"/>
              <a:t>0.04</a:t>
            </a:r>
            <a:r>
              <a:rPr lang="ko-KR" altLang="en-US" dirty="0"/>
              <a:t>정도 이고 </a:t>
            </a:r>
            <a:r>
              <a:rPr lang="ko-KR" altLang="en-US" dirty="0" err="1"/>
              <a:t>산점도또한</a:t>
            </a:r>
            <a:r>
              <a:rPr lang="ko-KR" altLang="en-US" dirty="0"/>
              <a:t> 규칙을 발견하기 </a:t>
            </a:r>
            <a:r>
              <a:rPr lang="ko-KR" altLang="en-US" dirty="0" err="1"/>
              <a:t>어려워보였습니다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영화와 마찬가지로 </a:t>
            </a:r>
            <a:r>
              <a:rPr lang="ko-KR" altLang="en-US" dirty="0" err="1"/>
              <a:t>태그수와</a:t>
            </a:r>
            <a:r>
              <a:rPr lang="ko-KR" altLang="en-US" dirty="0"/>
              <a:t> </a:t>
            </a:r>
            <a:r>
              <a:rPr lang="ko-KR" altLang="en-US" dirty="0" err="1"/>
              <a:t>시청수간의</a:t>
            </a:r>
            <a:r>
              <a:rPr lang="ko-KR" altLang="en-US" dirty="0"/>
              <a:t> 연관성은 </a:t>
            </a:r>
            <a:r>
              <a:rPr lang="ko-KR" altLang="en-US" dirty="0" err="1"/>
              <a:t>없어보였습니다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36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tv show </a:t>
            </a:r>
            <a:r>
              <a:rPr lang="ko-KR" altLang="en-US" dirty="0"/>
              <a:t>태그들의 빈도를 가지고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작성해보았고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TV </a:t>
            </a:r>
            <a:r>
              <a:rPr lang="ko-KR" altLang="en-US" dirty="0"/>
              <a:t>드라마와 </a:t>
            </a:r>
            <a:r>
              <a:rPr lang="en-US" altLang="ko-KR" dirty="0"/>
              <a:t>tv </a:t>
            </a:r>
            <a:r>
              <a:rPr lang="ko-KR" altLang="en-US" dirty="0"/>
              <a:t>프로그램이 다른 태그들보다 압도적으로 많아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5440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비율을 확인하기위해서 파이차트를 그려보았고</a:t>
            </a:r>
            <a:r>
              <a:rPr lang="en-US" altLang="ko-KR" dirty="0"/>
              <a:t>, </a:t>
            </a:r>
            <a:r>
              <a:rPr lang="ko-KR" altLang="en-US" dirty="0" err="1"/>
              <a:t>워드클라우드의</a:t>
            </a:r>
            <a:r>
              <a:rPr lang="ko-KR" altLang="en-US" dirty="0"/>
              <a:t> 결과와 비슷하게 전체 </a:t>
            </a:r>
            <a:r>
              <a:rPr lang="en-US" altLang="ko-KR" dirty="0"/>
              <a:t>tv </a:t>
            </a:r>
            <a:r>
              <a:rPr lang="ko-KR" altLang="en-US" dirty="0"/>
              <a:t>쇼 태그들의 빈도는 </a:t>
            </a:r>
            <a:r>
              <a:rPr lang="en-US" altLang="ko-KR" dirty="0"/>
              <a:t>tv </a:t>
            </a:r>
            <a:r>
              <a:rPr lang="ko-KR" altLang="en-US" dirty="0"/>
              <a:t>드라마와 </a:t>
            </a:r>
            <a:r>
              <a:rPr lang="en-US" altLang="ko-KR" dirty="0"/>
              <a:t>tv </a:t>
            </a:r>
            <a:r>
              <a:rPr lang="ko-KR" altLang="en-US" dirty="0"/>
              <a:t>프로그램이라는 태그가 높은 순위를 차지하고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콘텐츠들의 태그들을 보았을 때 전체 태그의 순위와 다르게 </a:t>
            </a:r>
            <a:r>
              <a:rPr lang="en-US" altLang="ko-KR" dirty="0"/>
              <a:t>us tv</a:t>
            </a:r>
            <a:r>
              <a:rPr lang="ko-KR" altLang="en-US" dirty="0"/>
              <a:t>쇼가 제일 많은 빈도를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75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프로젝트 진행 방향은  연구배경과 주제</a:t>
            </a:r>
            <a:r>
              <a:rPr lang="en-US" altLang="ko-KR" dirty="0"/>
              <a:t>, </a:t>
            </a:r>
            <a:r>
              <a:rPr lang="ko-KR" altLang="en-US" dirty="0"/>
              <a:t>목표를 정하고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목표에 맞는 데이터를 최대한 많이 수집</a:t>
            </a:r>
            <a:r>
              <a:rPr lang="en-US" altLang="ko-KR" dirty="0"/>
              <a:t>, </a:t>
            </a:r>
            <a:r>
              <a:rPr lang="ko-KR" altLang="en-US" dirty="0"/>
              <a:t>그 중에서 </a:t>
            </a:r>
            <a:r>
              <a:rPr lang="ko-KR" altLang="en-US" dirty="0" err="1"/>
              <a:t>쓸수</a:t>
            </a:r>
            <a:r>
              <a:rPr lang="ko-KR" altLang="en-US" dirty="0"/>
              <a:t> 있는 데이터들을 선별하여 정제한 후에</a:t>
            </a:r>
          </a:p>
          <a:p>
            <a:r>
              <a:rPr lang="ko-KR" altLang="en-US" dirty="0"/>
              <a:t> 각자 업무를 분담하여 목표변수와의 관계를 분석하고</a:t>
            </a:r>
            <a:r>
              <a:rPr lang="en-US" altLang="ko-KR" dirty="0"/>
              <a:t>, </a:t>
            </a:r>
            <a:r>
              <a:rPr lang="ko-KR" altLang="en-US" dirty="0"/>
              <a:t>결과를 시각화한 후에 각자 분석한 결과들을 정리</a:t>
            </a:r>
            <a:r>
              <a:rPr lang="en-US" altLang="ko-KR" dirty="0"/>
              <a:t>, </a:t>
            </a:r>
            <a:r>
              <a:rPr lang="ko-KR" altLang="en-US" dirty="0"/>
              <a:t>취합하여 인사이트를 도출하고</a:t>
            </a:r>
            <a:r>
              <a:rPr lang="en-US" altLang="ko-KR" dirty="0"/>
              <a:t>, </a:t>
            </a:r>
            <a:r>
              <a:rPr lang="ko-KR" altLang="en-US" dirty="0"/>
              <a:t>최종적으로 </a:t>
            </a:r>
            <a:r>
              <a:rPr lang="ko-KR" altLang="en-US" dirty="0" err="1"/>
              <a:t>딥러닝을</a:t>
            </a:r>
            <a:r>
              <a:rPr lang="ko-KR" altLang="en-US" dirty="0"/>
              <a:t> 사용하여 </a:t>
            </a:r>
            <a:r>
              <a:rPr lang="en-US" altLang="ko-KR" dirty="0"/>
              <a:t>viewpoint </a:t>
            </a:r>
            <a:r>
              <a:rPr lang="ko-KR" altLang="en-US" dirty="0"/>
              <a:t>예측 초기모델을 개발하는 것으로 진행방향을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08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차이를 확인하기 위해서 바차트를 활용하여 시각화를 진행하였고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예상한대로 전체 태그 빈도에서</a:t>
            </a:r>
            <a:r>
              <a:rPr lang="en-US" altLang="ko-KR" dirty="0"/>
              <a:t> </a:t>
            </a:r>
            <a:r>
              <a:rPr lang="ko-KR" altLang="en-US" dirty="0"/>
              <a:t>압도적으로 </a:t>
            </a:r>
            <a:r>
              <a:rPr lang="en-US" altLang="ko-KR" dirty="0"/>
              <a:t>tv </a:t>
            </a:r>
            <a:r>
              <a:rPr lang="ko-KR" altLang="en-US" dirty="0"/>
              <a:t>드라마가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시청 수 기준 상위 컨텐츠의 태그 빈도를 확인해보았을 때 </a:t>
            </a:r>
            <a:r>
              <a:rPr lang="en-US" altLang="ko-KR" dirty="0"/>
              <a:t>us tv show</a:t>
            </a:r>
            <a:r>
              <a:rPr lang="ko-KR" altLang="en-US" dirty="0"/>
              <a:t>가 제일 높은 빈도를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체크리스트를 활용하여 유사도를 확인한 결과 영화와 마찬가지로 </a:t>
            </a:r>
            <a:r>
              <a:rPr lang="en-US" altLang="ko-KR" dirty="0"/>
              <a:t>0.85</a:t>
            </a:r>
            <a:r>
              <a:rPr lang="ko-KR" altLang="en-US" dirty="0"/>
              <a:t>로 매우 높은 유사도를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결과적으로 특정 태그들이 상위 </a:t>
            </a:r>
            <a:r>
              <a:rPr lang="ko-KR" altLang="en-US" dirty="0" err="1"/>
              <a:t>시청수와</a:t>
            </a:r>
            <a:r>
              <a:rPr lang="ko-KR" altLang="en-US" dirty="0"/>
              <a:t> 연관이 있는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773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상영시간과 </a:t>
            </a:r>
            <a:r>
              <a:rPr lang="ko-KR" altLang="en-US" dirty="0" err="1"/>
              <a:t>시청수와의</a:t>
            </a:r>
            <a:r>
              <a:rPr lang="ko-KR" altLang="en-US" dirty="0"/>
              <a:t> 분석을 </a:t>
            </a:r>
            <a:r>
              <a:rPr lang="ko-KR" altLang="en-US" dirty="0" err="1"/>
              <a:t>진행보겠습니다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27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상영시간도 태그와 마찬가지로 영화와 </a:t>
            </a:r>
            <a:r>
              <a:rPr lang="en-US" altLang="ko-KR" dirty="0"/>
              <a:t>tv show</a:t>
            </a:r>
            <a:r>
              <a:rPr lang="ko-KR" altLang="en-US" dirty="0"/>
              <a:t>의 특성 차이가 있을 것으로 생각하여서 영화와 </a:t>
            </a:r>
            <a:r>
              <a:rPr lang="en-US" altLang="ko-KR" dirty="0"/>
              <a:t>tv show</a:t>
            </a:r>
            <a:r>
              <a:rPr lang="ko-KR" altLang="en-US" dirty="0"/>
              <a:t>를 나누어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 영화 데이터의 상영시간의 분포는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시간 사이의 상영시간이 </a:t>
            </a:r>
            <a:r>
              <a:rPr lang="ko-KR" altLang="en-US" dirty="0" err="1"/>
              <a:t>대부분이였고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영화의 상영시간 또한 전체 상영시간과 비슷한 분포를 가지고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상위에 </a:t>
            </a:r>
            <a:r>
              <a:rPr lang="en-US" altLang="ko-KR" dirty="0"/>
              <a:t>30</a:t>
            </a:r>
            <a:r>
              <a:rPr lang="ko-KR" altLang="en-US" dirty="0"/>
              <a:t>분 미만과 </a:t>
            </a:r>
            <a:r>
              <a:rPr lang="en-US" altLang="ko-KR" dirty="0"/>
              <a:t>30~60</a:t>
            </a:r>
            <a:r>
              <a:rPr lang="ko-KR" altLang="en-US" dirty="0"/>
              <a:t>분 미만의 영화가 없는 것으로 보아 </a:t>
            </a:r>
            <a:r>
              <a:rPr lang="en-US" altLang="ko-KR" dirty="0"/>
              <a:t>1, 2</a:t>
            </a:r>
            <a:r>
              <a:rPr lang="ko-KR" altLang="en-US" dirty="0"/>
              <a:t>시간의 상영시간을 가지는 영화가 시청수가 높은 경향이 있는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726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tv</a:t>
            </a:r>
            <a:r>
              <a:rPr lang="ko-KR" altLang="en-US" dirty="0"/>
              <a:t> 데이터의 상영시간의 분포는 </a:t>
            </a:r>
            <a:r>
              <a:rPr lang="en-US" altLang="ko-KR" dirty="0"/>
              <a:t>30</a:t>
            </a:r>
            <a:r>
              <a:rPr lang="ko-KR" altLang="en-US" dirty="0"/>
              <a:t>분 미만의 상영시간이 거의 </a:t>
            </a:r>
            <a:r>
              <a:rPr lang="ko-KR" altLang="en-US" dirty="0" err="1"/>
              <a:t>대부분이였고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tv show</a:t>
            </a:r>
            <a:r>
              <a:rPr lang="ko-KR" altLang="en-US" dirty="0"/>
              <a:t>의 상영시간 또한 전체 상영시간과 비슷하게 </a:t>
            </a:r>
            <a:r>
              <a:rPr lang="en-US" altLang="ko-KR" dirty="0"/>
              <a:t>30</a:t>
            </a:r>
            <a:r>
              <a:rPr lang="ko-KR" altLang="en-US" dirty="0"/>
              <a:t>분 미만이 압도적으로 많았습니다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해당 결과로 볼 때 </a:t>
            </a:r>
            <a:r>
              <a:rPr lang="en-US" altLang="ko-KR" dirty="0"/>
              <a:t>tv show</a:t>
            </a:r>
            <a:r>
              <a:rPr lang="ko-KR" altLang="en-US" dirty="0"/>
              <a:t>의 경우 </a:t>
            </a:r>
            <a:r>
              <a:rPr lang="en-US" altLang="ko-KR" dirty="0"/>
              <a:t>30</a:t>
            </a:r>
            <a:r>
              <a:rPr lang="ko-KR" altLang="en-US" dirty="0"/>
              <a:t>분 미만의 상영시간이 시청수가 높은 경향이 있는 것으로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37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시청연령과 시청 수와의 분석을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7945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시청연령에 관한 코드표는 </a:t>
            </a:r>
            <a:r>
              <a:rPr lang="ko-KR" altLang="en-US" dirty="0" err="1"/>
              <a:t>넷플릭스가</a:t>
            </a:r>
            <a:r>
              <a:rPr lang="ko-KR" altLang="en-US" dirty="0"/>
              <a:t> 제공하는 코드표를 참고하여 작성하였고</a:t>
            </a:r>
            <a:r>
              <a:rPr lang="en-US" altLang="ko-KR" dirty="0"/>
              <a:t>, </a:t>
            </a:r>
            <a:r>
              <a:rPr lang="ko-KR" altLang="en-US" dirty="0" err="1"/>
              <a:t>결측치는</a:t>
            </a:r>
            <a:r>
              <a:rPr lang="ko-KR" altLang="en-US" dirty="0"/>
              <a:t> 다른 부분에 영향을 주지 않고 나중에 </a:t>
            </a:r>
            <a:r>
              <a:rPr lang="ko-KR" altLang="en-US" dirty="0" err="1"/>
              <a:t>채워질것을</a:t>
            </a:r>
            <a:r>
              <a:rPr lang="ko-KR" altLang="en-US" dirty="0"/>
              <a:t> 대비하여 </a:t>
            </a:r>
            <a:r>
              <a:rPr lang="en-US" altLang="ko-KR" dirty="0"/>
              <a:t>0</a:t>
            </a:r>
            <a:r>
              <a:rPr lang="ko-KR" altLang="en-US" dirty="0"/>
              <a:t>으로 처리하였습니다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8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전체 데이터셋의 시청 연령 분포를 확인해 보면 </a:t>
            </a:r>
            <a:r>
              <a:rPr lang="en-US" altLang="ko-KR" dirty="0"/>
              <a:t>R, PG- 13</a:t>
            </a:r>
            <a:r>
              <a:rPr lang="ko-KR" altLang="en-US" dirty="0"/>
              <a:t>과 같이 어린이 컨텐츠가 압도적으로 많이 차지하는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12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시청 연령 또한 영화와 </a:t>
            </a:r>
            <a:r>
              <a:rPr lang="en-US" altLang="ko-KR" dirty="0" err="1"/>
              <a:t>tvshow</a:t>
            </a:r>
            <a:r>
              <a:rPr lang="ko-KR" altLang="en-US" dirty="0"/>
              <a:t>간의 차이가 있을 것으로 예상하여 나누어서 진행하였고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영화의 경우 </a:t>
            </a:r>
            <a:r>
              <a:rPr lang="ko-KR" altLang="en-US" dirty="0" err="1"/>
              <a:t>전체연령가와</a:t>
            </a:r>
            <a:r>
              <a:rPr lang="ko-KR" altLang="en-US" dirty="0"/>
              <a:t> 어린이 컨텐츠들이 주를 이루었습니다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675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시청 수 기준 상위 </a:t>
            </a:r>
            <a:r>
              <a:rPr lang="en-US" altLang="ko-KR" dirty="0"/>
              <a:t>20</a:t>
            </a:r>
            <a:r>
              <a:rPr lang="ko-KR" altLang="en-US" dirty="0"/>
              <a:t>개의 영화들의 시청연령 분포는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바차트를 보시면 영화 전체 데이터의 분포와 크게 다르지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영화의 경우 어린이 컨텐츠들이 상위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것으로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806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Tv</a:t>
            </a:r>
            <a:r>
              <a:rPr lang="ko-KR" altLang="en-US" dirty="0"/>
              <a:t> 쇼의 경우 </a:t>
            </a:r>
            <a:r>
              <a:rPr lang="ko-KR" altLang="en-US" dirty="0" err="1"/>
              <a:t>결측치가</a:t>
            </a:r>
            <a:r>
              <a:rPr lang="ko-KR" altLang="en-US" dirty="0"/>
              <a:t> 많이 분포되어 </a:t>
            </a:r>
            <a:r>
              <a:rPr lang="ko-KR" altLang="en-US" dirty="0" err="1"/>
              <a:t>잇었고</a:t>
            </a:r>
            <a:r>
              <a:rPr lang="en-US" altLang="ko-KR" dirty="0"/>
              <a:t>, </a:t>
            </a:r>
            <a:r>
              <a:rPr lang="ko-KR" altLang="en-US" dirty="0"/>
              <a:t>이유는 </a:t>
            </a:r>
            <a:r>
              <a:rPr lang="en-US" altLang="ko-KR" dirty="0"/>
              <a:t>tv</a:t>
            </a:r>
            <a:r>
              <a:rPr lang="ko-KR" altLang="en-US" dirty="0"/>
              <a:t> 쇼의 경우 매번 편성되는 화마다 시청연령이 </a:t>
            </a:r>
            <a:r>
              <a:rPr lang="ko-KR" altLang="en-US" dirty="0" err="1"/>
              <a:t>바뀔수도</a:t>
            </a:r>
            <a:r>
              <a:rPr lang="ko-KR" altLang="en-US" dirty="0"/>
              <a:t> 있기 때문에 </a:t>
            </a:r>
            <a:r>
              <a:rPr lang="ko-KR" altLang="en-US" dirty="0" err="1"/>
              <a:t>그런것으로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제외하고 전체 </a:t>
            </a:r>
            <a:r>
              <a:rPr lang="en-US" altLang="ko-KR" dirty="0"/>
              <a:t>tv </a:t>
            </a:r>
            <a:r>
              <a:rPr lang="ko-KR" altLang="en-US" dirty="0"/>
              <a:t>쇼 데이터의 시청연령은 </a:t>
            </a:r>
            <a:r>
              <a:rPr lang="en-US" altLang="ko-KR" dirty="0"/>
              <a:t>17</a:t>
            </a:r>
            <a:r>
              <a:rPr lang="ko-KR" altLang="en-US" dirty="0"/>
              <a:t>세 이상이거나 </a:t>
            </a:r>
            <a:r>
              <a:rPr lang="en-US" altLang="ko-KR" dirty="0"/>
              <a:t>14</a:t>
            </a:r>
            <a:r>
              <a:rPr lang="ko-KR" altLang="en-US" dirty="0"/>
              <a:t>세 이상의 시청 제한 컨텐츠들이 대부분을 이루었습니다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4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프로젝트 진행 계획은 </a:t>
            </a:r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시간이 부족하므로 간단하게 표만 보여주는 식으로 하고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50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영화와 마찬가지로 시청 수 기준 상위 </a:t>
            </a:r>
            <a:r>
              <a:rPr lang="en-US" altLang="ko-KR" dirty="0"/>
              <a:t>20</a:t>
            </a:r>
            <a:r>
              <a:rPr lang="ko-KR" altLang="en-US" dirty="0"/>
              <a:t>개의 콘텐츠의 시청연령의 분포를 보았을 때 전체 </a:t>
            </a:r>
            <a:r>
              <a:rPr lang="ko-KR" altLang="en-US" dirty="0" err="1"/>
              <a:t>티비쇼의</a:t>
            </a:r>
            <a:r>
              <a:rPr lang="ko-KR" altLang="en-US" dirty="0"/>
              <a:t> 분포와 크게 다르지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결과적으로 </a:t>
            </a:r>
            <a:r>
              <a:rPr lang="ko-KR" altLang="en-US" dirty="0" err="1"/>
              <a:t>티비쇼의</a:t>
            </a:r>
            <a:r>
              <a:rPr lang="ko-KR" altLang="en-US" dirty="0"/>
              <a:t> 경우</a:t>
            </a:r>
            <a:r>
              <a:rPr lang="en-US" altLang="ko-KR" dirty="0"/>
              <a:t>17</a:t>
            </a:r>
            <a:r>
              <a:rPr lang="ko-KR" altLang="en-US" dirty="0"/>
              <a:t>세 이상 컨텐츠들이 상위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217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점수와 </a:t>
            </a:r>
            <a:r>
              <a:rPr lang="ko-KR" altLang="en-US" dirty="0" err="1"/>
              <a:t>로튼토마토에서</a:t>
            </a:r>
            <a:r>
              <a:rPr lang="ko-KR" altLang="en-US" dirty="0"/>
              <a:t> 지정한 숨은 명작 점수와의 </a:t>
            </a:r>
            <a:r>
              <a:rPr lang="ko-KR" altLang="en-US" dirty="0" err="1"/>
              <a:t>시청수</a:t>
            </a:r>
            <a:r>
              <a:rPr lang="ko-KR" altLang="en-US" dirty="0"/>
              <a:t> 분석을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숨은 명작점수란 </a:t>
            </a:r>
            <a:r>
              <a:rPr lang="ko-KR" altLang="en-US" dirty="0" err="1"/>
              <a:t>로튼토마토에서</a:t>
            </a:r>
            <a:r>
              <a:rPr lang="ko-KR" altLang="en-US" dirty="0"/>
              <a:t> 높은 점수를 받았지만 인기가 미미했던 콘텐츠를 점수화 하여 나타낸 것으로 더 자세한 부분을 링크를 통해 </a:t>
            </a:r>
            <a:r>
              <a:rPr lang="ko-KR" altLang="en-US" dirty="0" err="1"/>
              <a:t>알아보실수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584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연속형 변수이기때문에 각각의 상관관계를 확인하기 위해서 상관계수와 </a:t>
            </a:r>
            <a:r>
              <a:rPr lang="ko-KR" altLang="en-US" dirty="0" err="1"/>
              <a:t>산점도를</a:t>
            </a:r>
            <a:r>
              <a:rPr lang="ko-KR" altLang="en-US" dirty="0"/>
              <a:t> 확인하여 보았고</a:t>
            </a:r>
            <a:r>
              <a:rPr lang="en-US" altLang="ko-KR" dirty="0"/>
              <a:t>, </a:t>
            </a:r>
            <a:r>
              <a:rPr lang="ko-KR" altLang="en-US" dirty="0" err="1"/>
              <a:t>시청수와의</a:t>
            </a:r>
            <a:r>
              <a:rPr lang="ko-KR" altLang="en-US" dirty="0"/>
              <a:t> 유의미한 결과는 없었습니다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347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시청수를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위 간격으로 상중하로 </a:t>
            </a:r>
            <a:r>
              <a:rPr lang="ko-KR" altLang="en-US" dirty="0" err="1"/>
              <a:t>범주화하여</a:t>
            </a:r>
            <a:r>
              <a:rPr lang="ko-KR" altLang="en-US" dirty="0"/>
              <a:t> 각 범주에 각변수들이 어떻게 </a:t>
            </a:r>
            <a:r>
              <a:rPr lang="ko-KR" altLang="en-US" dirty="0" err="1"/>
              <a:t>분포되어있는지</a:t>
            </a:r>
            <a:r>
              <a:rPr lang="ko-KR" altLang="en-US" dirty="0"/>
              <a:t>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숨은 명작점수와 </a:t>
            </a:r>
            <a:r>
              <a:rPr lang="en-US" altLang="ko-KR" dirty="0" err="1"/>
              <a:t>imdb</a:t>
            </a:r>
            <a:r>
              <a:rPr lang="ko-KR" altLang="en-US" dirty="0"/>
              <a:t>점수는 </a:t>
            </a:r>
            <a:r>
              <a:rPr lang="ko-KR" altLang="en-US" dirty="0" err="1"/>
              <a:t>시청수</a:t>
            </a:r>
            <a:r>
              <a:rPr lang="ko-KR" altLang="en-US" dirty="0"/>
              <a:t> 범주에서 각 범주에 분포가 크게 다르지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숨은 명작점수의 점수 분포를 확인해보았을 때 중간점수는 거의 없는 쌍봉 형태를 이루었고</a:t>
            </a:r>
            <a:r>
              <a:rPr lang="en-US" altLang="ko-KR" dirty="0"/>
              <a:t>,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점수의 분포를 확인하여 보았을 때 정규분포 형태를 띄고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r>
              <a:rPr lang="ko-KR" altLang="en-US" dirty="0" err="1"/>
              <a:t>숨은명작점수와</a:t>
            </a:r>
            <a:r>
              <a:rPr lang="ko-KR" altLang="en-US" dirty="0"/>
              <a:t>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점수는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관계는 거의 없는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052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지금까지 보았던 변수들을 활용하여 </a:t>
            </a:r>
            <a:r>
              <a:rPr lang="ko-KR" altLang="en-US" dirty="0" err="1"/>
              <a:t>시청수를</a:t>
            </a:r>
            <a:r>
              <a:rPr lang="ko-KR" altLang="en-US" dirty="0"/>
              <a:t> 예측하는 초기모델을 만들어 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540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ko-KR" altLang="en-US" dirty="0" err="1"/>
              <a:t>딥러닝에</a:t>
            </a:r>
            <a:r>
              <a:rPr lang="ko-KR" altLang="en-US" dirty="0"/>
              <a:t> 들어가기 전에 예측모델의 한계점이 </a:t>
            </a:r>
            <a:r>
              <a:rPr lang="ko-KR" altLang="en-US" dirty="0" err="1"/>
              <a:t>있엇는데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첫째로 </a:t>
            </a:r>
            <a:r>
              <a:rPr lang="ko-KR" altLang="en-US" dirty="0" err="1"/>
              <a:t>플릭스페트롤</a:t>
            </a:r>
            <a:r>
              <a:rPr lang="ko-KR" altLang="en-US" dirty="0"/>
              <a:t> 데이터셋의 양이 적어 오차를 더 줄이는 데 한계점이 </a:t>
            </a:r>
            <a:r>
              <a:rPr lang="ko-KR" altLang="en-US" dirty="0" err="1"/>
              <a:t>있엇고</a:t>
            </a:r>
            <a:r>
              <a:rPr lang="en-US" altLang="ko-KR" dirty="0"/>
              <a:t>, </a:t>
            </a:r>
            <a:r>
              <a:rPr lang="ko-KR" altLang="en-US" dirty="0"/>
              <a:t>컴퓨터사양 문제와 지식</a:t>
            </a:r>
            <a:r>
              <a:rPr lang="en-US" altLang="ko-KR" dirty="0"/>
              <a:t>,</a:t>
            </a:r>
            <a:r>
              <a:rPr lang="ko-KR" altLang="en-US" dirty="0"/>
              <a:t> 프로젝트 기간의 한계점 때문에 모델의 예측도를 더 올리는 데 한계가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추후에 </a:t>
            </a:r>
            <a:r>
              <a:rPr lang="ko-KR" altLang="en-US" dirty="0" err="1"/>
              <a:t>딥러닝에</a:t>
            </a:r>
            <a:r>
              <a:rPr lang="ko-KR" altLang="en-US" dirty="0"/>
              <a:t> 대한 공부와 연구를 진행하면 더 좋은 모델로 발전시켜 </a:t>
            </a:r>
            <a:r>
              <a:rPr lang="ko-KR" altLang="en-US" dirty="0" err="1"/>
              <a:t>예측률을</a:t>
            </a:r>
            <a:r>
              <a:rPr lang="ko-KR" altLang="en-US" dirty="0"/>
              <a:t> 더 높일 수 있을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04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학습시키기 위해서 변수들의 </a:t>
            </a:r>
            <a:r>
              <a:rPr lang="ko-KR" altLang="en-US" dirty="0" err="1"/>
              <a:t>결측지를</a:t>
            </a:r>
            <a:r>
              <a:rPr lang="ko-KR" altLang="en-US" dirty="0"/>
              <a:t> 제거하는 작업을 하고</a:t>
            </a:r>
            <a:r>
              <a:rPr lang="en-US" altLang="ko-KR" dirty="0"/>
              <a:t>, </a:t>
            </a:r>
            <a:r>
              <a:rPr lang="ko-KR" altLang="en-US" dirty="0"/>
              <a:t>모든 변수들을 인코딩을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출시년도는</a:t>
            </a:r>
            <a:r>
              <a:rPr lang="ko-KR" altLang="en-US" dirty="0"/>
              <a:t> </a:t>
            </a:r>
            <a:r>
              <a:rPr lang="ko-KR" altLang="en-US" dirty="0" err="1"/>
              <a:t>월만을</a:t>
            </a:r>
            <a:r>
              <a:rPr lang="ko-KR" altLang="en-US" dirty="0"/>
              <a:t> 사용하였고</a:t>
            </a:r>
            <a:r>
              <a:rPr lang="en-US" altLang="ko-KR" dirty="0"/>
              <a:t>, </a:t>
            </a:r>
            <a:r>
              <a:rPr lang="ko-KR" altLang="en-US" dirty="0"/>
              <a:t>태그나 상영국가의 경우 대체변수를 차기 어려워 </a:t>
            </a:r>
            <a:r>
              <a:rPr lang="ko-KR" altLang="en-US" dirty="0" err="1"/>
              <a:t>원핫</a:t>
            </a:r>
            <a:r>
              <a:rPr lang="ko-KR" altLang="en-US" dirty="0"/>
              <a:t> 인코딩을 진행하였습니다</a:t>
            </a:r>
            <a:r>
              <a:rPr lang="en-US" altLang="ko-KR" dirty="0"/>
              <a:t>. </a:t>
            </a:r>
            <a:r>
              <a:rPr lang="ko-KR" altLang="en-US" dirty="0"/>
              <a:t>나머지 변수들 또한 인코딩을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인코딩 한 변수들을 </a:t>
            </a:r>
            <a:r>
              <a:rPr lang="ko-KR" altLang="en-US" dirty="0" err="1"/>
              <a:t>딥러닝에</a:t>
            </a:r>
            <a:r>
              <a:rPr lang="ko-KR" altLang="en-US" dirty="0"/>
              <a:t> 집어넣기 위해서 정규화 또한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6580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epoch 150</a:t>
            </a:r>
            <a:r>
              <a:rPr lang="ko-KR" altLang="en-US" dirty="0"/>
              <a:t>으로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하여 오차를 확인한 결과 꾸준히 오차가 줄고 있는 그래프를 확인할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위의 그래프는 오차들을 그래프로 나타낸 것이고 밑의 그래프는 변동이 큰 앞의 </a:t>
            </a:r>
            <a:r>
              <a:rPr lang="en-US" altLang="ko-KR" dirty="0"/>
              <a:t>10</a:t>
            </a:r>
            <a:r>
              <a:rPr lang="ko-KR" altLang="en-US" dirty="0"/>
              <a:t>개의 오차를 없애고 그래프를 부드럽게 하기 위해서 지수 이동평균 그래프를 그린 그림입니다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985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epochs</a:t>
            </a:r>
            <a:r>
              <a:rPr lang="ko-KR" altLang="en-US" dirty="0"/>
              <a:t>를</a:t>
            </a:r>
            <a:r>
              <a:rPr lang="en-US" altLang="ko-KR" dirty="0"/>
              <a:t> 300 </a:t>
            </a:r>
            <a:r>
              <a:rPr lang="ko-KR" altLang="en-US" dirty="0"/>
              <a:t>으로 하여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했을 때 </a:t>
            </a:r>
            <a:r>
              <a:rPr lang="en-US" altLang="ko-KR" dirty="0"/>
              <a:t>240</a:t>
            </a:r>
            <a:r>
              <a:rPr lang="ko-KR" altLang="en-US" dirty="0"/>
              <a:t>지점부터 오차가 더 이상 줄어들지 않는 것으로 보여 이 지점을 </a:t>
            </a:r>
            <a:r>
              <a:rPr lang="ko-KR" altLang="en-US" dirty="0" err="1"/>
              <a:t>과적합</a:t>
            </a:r>
            <a:r>
              <a:rPr lang="ko-KR" altLang="en-US" dirty="0"/>
              <a:t> 시작 점이라 생각하고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240</a:t>
            </a:r>
            <a:r>
              <a:rPr lang="ko-KR" altLang="en-US" dirty="0"/>
              <a:t>으로 새로운 모델을 진행해보았습니다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647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모델 결과 오차가 </a:t>
            </a:r>
            <a:r>
              <a:rPr lang="en-US" altLang="ko-KR" dirty="0"/>
              <a:t>0.105 </a:t>
            </a:r>
            <a:r>
              <a:rPr lang="ko-KR" altLang="en-US" dirty="0"/>
              <a:t>정도로 </a:t>
            </a:r>
            <a:r>
              <a:rPr lang="ko-KR" altLang="en-US" dirty="0" err="1"/>
              <a:t>시청수</a:t>
            </a:r>
            <a:r>
              <a:rPr lang="ko-KR" altLang="en-US" dirty="0"/>
              <a:t> 기준 </a:t>
            </a:r>
            <a:r>
              <a:rPr lang="en-US" altLang="ko-KR" dirty="0"/>
              <a:t>105 </a:t>
            </a:r>
            <a:r>
              <a:rPr lang="ko-KR" altLang="en-US" dirty="0"/>
              <a:t>정도의 오차가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밑의 오차 그래프를 그려보았을 때 예측선과 실제 값이 비슷한 라인을 두고 있는 것을 확인 할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5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</a:t>
            </a:r>
            <a:r>
              <a:rPr lang="en-US" altLang="ko-KR" dirty="0" err="1"/>
              <a:t>ott</a:t>
            </a:r>
            <a:r>
              <a:rPr lang="ko-KR" altLang="en-US" dirty="0"/>
              <a:t>산업이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31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886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50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8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주제는 앞서 말했듯이 </a:t>
            </a:r>
            <a:r>
              <a:rPr lang="ko-KR" altLang="en-US" dirty="0" err="1"/>
              <a:t>넷플릭스</a:t>
            </a:r>
            <a:r>
              <a:rPr lang="ko-KR" altLang="en-US" dirty="0"/>
              <a:t> 변수들과 </a:t>
            </a:r>
            <a:r>
              <a:rPr lang="en-US" altLang="ko-KR" dirty="0" err="1"/>
              <a:t>flixpatrol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viewpoint </a:t>
            </a:r>
            <a:r>
              <a:rPr lang="ko-KR" altLang="en-US" dirty="0"/>
              <a:t>간의 분석을 진행하는 것을 메인으로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47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4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6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64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4434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69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580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8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06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8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7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2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4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06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4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7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1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ADCDA3-1487-4542-B9A4-EC649A524932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36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B455F8-F8FF-412F-AFF6-636606D07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4012"/>
          </a:xfrm>
        </p:spPr>
      </p:pic>
    </p:spTree>
    <p:extLst>
      <p:ext uri="{BB962C8B-B14F-4D97-AF65-F5344CB8AC3E}">
        <p14:creationId xmlns:p14="http://schemas.microsoft.com/office/powerpoint/2010/main" val="347035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156A2C5-FCD1-46C0-8F48-59E9FF9D7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669401" cy="6858000"/>
          </a:xfrm>
        </p:spPr>
      </p:pic>
    </p:spTree>
    <p:extLst>
      <p:ext uri="{BB962C8B-B14F-4D97-AF65-F5344CB8AC3E}">
        <p14:creationId xmlns:p14="http://schemas.microsoft.com/office/powerpoint/2010/main" val="198018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2CA0C-2228-4192-BEE3-63500F73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Flix</a:t>
            </a:r>
            <a:r>
              <a:rPr lang="ko-KR" altLang="en-US" dirty="0"/>
              <a:t> </a:t>
            </a:r>
            <a:r>
              <a:rPr lang="en-US" altLang="ko-KR" dirty="0"/>
              <a:t>patrol</a:t>
            </a:r>
            <a:r>
              <a:rPr lang="ko-KR" altLang="en-US" dirty="0"/>
              <a:t> 데이터 </a:t>
            </a:r>
            <a:r>
              <a:rPr lang="en-US" altLang="ko-KR" dirty="0"/>
              <a:t>and Kaggle </a:t>
            </a:r>
            <a:r>
              <a:rPr lang="ko-KR" altLang="en-US" dirty="0"/>
              <a:t>데이터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384686E-E905-47C4-B646-49CA895B9B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690" y="1511880"/>
          <a:ext cx="9137590" cy="1042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3510">
                  <a:extLst>
                    <a:ext uri="{9D8B030D-6E8A-4147-A177-3AD203B41FA5}">
                      <a16:colId xmlns:a16="http://schemas.microsoft.com/office/drawing/2014/main" val="898682596"/>
                    </a:ext>
                  </a:extLst>
                </a:gridCol>
                <a:gridCol w="589280">
                  <a:extLst>
                    <a:ext uri="{9D8B030D-6E8A-4147-A177-3AD203B41FA5}">
                      <a16:colId xmlns:a16="http://schemas.microsoft.com/office/drawing/2014/main" val="2484073958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43218114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99710912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2301179221"/>
                    </a:ext>
                  </a:extLst>
                </a:gridCol>
                <a:gridCol w="751840">
                  <a:extLst>
                    <a:ext uri="{9D8B030D-6E8A-4147-A177-3AD203B41FA5}">
                      <a16:colId xmlns:a16="http://schemas.microsoft.com/office/drawing/2014/main" val="3312368400"/>
                    </a:ext>
                  </a:extLst>
                </a:gridCol>
                <a:gridCol w="1137920">
                  <a:extLst>
                    <a:ext uri="{9D8B030D-6E8A-4147-A177-3AD203B41FA5}">
                      <a16:colId xmlns:a16="http://schemas.microsoft.com/office/drawing/2014/main" val="2045122400"/>
                    </a:ext>
                  </a:extLst>
                </a:gridCol>
                <a:gridCol w="2854960">
                  <a:extLst>
                    <a:ext uri="{9D8B030D-6E8A-4147-A177-3AD203B41FA5}">
                      <a16:colId xmlns:a16="http://schemas.microsoft.com/office/drawing/2014/main" val="2095765804"/>
                    </a:ext>
                  </a:extLst>
                </a:gridCol>
              </a:tblGrid>
              <a:tr h="418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TITLE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COUNTRY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RELEASE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GENRE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COMPANY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VALUE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46466972"/>
                  </a:ext>
                </a:extLst>
              </a:tr>
              <a:tr h="62359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순위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50" charset="-127"/>
                        <a:ea typeface="NanumGothic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제목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50" charset="-127"/>
                        <a:ea typeface="NanumGothic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영화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or TV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50" charset="-127"/>
                        <a:ea typeface="NanumGothic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제작국가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50" charset="-127"/>
                        <a:ea typeface="NanumGothic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개봉일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50" charset="-127"/>
                        <a:ea typeface="NanumGothic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장르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50" charset="-127"/>
                        <a:ea typeface="NanumGothic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제작사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50" charset="-127"/>
                        <a:ea typeface="NanumGothic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Viewpoint(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시청 수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,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 단위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50" charset="-127"/>
                          <a:ea typeface="NanumGothic" panose="020D0604000000000000" pitchFamily="50" charset="-127"/>
                        </a:rPr>
                        <a:t>: 1000)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50" charset="-127"/>
                        <a:ea typeface="NanumGothic" panose="020D0604000000000000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69491024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4C7319B-58B1-4AD9-B9FF-309E8483EA93}"/>
              </a:ext>
            </a:extLst>
          </p:cNvPr>
          <p:cNvGraphicFramePr>
            <a:graphicFrameLocks noGrp="1"/>
          </p:cNvGraphicFramePr>
          <p:nvPr/>
        </p:nvGraphicFramePr>
        <p:xfrm>
          <a:off x="1103313" y="281262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55985508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01002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7779949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002404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979866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868655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855775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063889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6497915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26687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Languages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Series or Movie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Hidden Gem Score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Country Availability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Runtime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86840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장르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태그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언어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숨겨진 명작 점수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가용 국가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상영 시간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50549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66C5CB1-91D6-4A71-80C0-F1A60EB3F46B}"/>
              </a:ext>
            </a:extLst>
          </p:cNvPr>
          <p:cNvGraphicFramePr>
            <a:graphicFrameLocks noGrp="1"/>
          </p:cNvGraphicFramePr>
          <p:nvPr/>
        </p:nvGraphicFramePr>
        <p:xfrm>
          <a:off x="1103313" y="3572614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6872443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6334206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2298617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5670206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422552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9821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6422436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793280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1702338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85813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Actors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 Rating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IMDb Score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Rotten Tomatoes Score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Metacritic Score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Awards Received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Awards Nominated For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Boxoffice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Release 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Netflix Release Date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642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출연 배우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시청 연령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Imdb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로튼토마토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점수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Metacritic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점수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수상 횟수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수상 횟수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매출액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개봉일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넷플릭스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개봉일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68350471"/>
                  </a:ext>
                </a:extLst>
              </a:tr>
            </a:tbl>
          </a:graphicData>
        </a:graphic>
      </p:graphicFrame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065C1D2B-6DBB-4EEB-9FFA-2F33D9D7B0B9}"/>
              </a:ext>
            </a:extLst>
          </p:cNvPr>
          <p:cNvGraphicFramePr>
            <a:graphicFrameLocks noGrp="1"/>
          </p:cNvGraphicFramePr>
          <p:nvPr/>
        </p:nvGraphicFramePr>
        <p:xfrm>
          <a:off x="1103313" y="4332602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36276886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91675548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5062172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719699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2441848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1317446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543108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97765114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1753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Production House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Netflix Link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IMDb Link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Summary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IMDb Votes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TMDb Trailer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Trailer Site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029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넷플릭스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링크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Imdb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요약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Imdb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투표수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링크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포스터 링크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트레일러 링크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트레일러 링크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5289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DA8F0B5-C91C-4065-A5AA-D31427108678}"/>
              </a:ext>
            </a:extLst>
          </p:cNvPr>
          <p:cNvGraphicFramePr>
            <a:graphicFrameLocks noGrp="1"/>
          </p:cNvGraphicFramePr>
          <p:nvPr/>
        </p:nvGraphicFramePr>
        <p:xfrm>
          <a:off x="1103313" y="5346120"/>
          <a:ext cx="8128000" cy="37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9435441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548398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311058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83786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2203531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0450928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6297141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7449618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076851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38336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Series or Movie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Release 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Genre_all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Tags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Languages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Hidden Gem Score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0817915"/>
                  </a:ext>
                </a:extLst>
              </a:tr>
            </a:tbl>
          </a:graphicData>
        </a:graphic>
      </p:graphicFrame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CBF70873-322B-4E57-A2A1-C77B55367EEF}"/>
              </a:ext>
            </a:extLst>
          </p:cNvPr>
          <p:cNvGraphicFramePr>
            <a:graphicFrameLocks noGrp="1"/>
          </p:cNvGraphicFramePr>
          <p:nvPr/>
        </p:nvGraphicFramePr>
        <p:xfrm>
          <a:off x="1103313" y="5735268"/>
          <a:ext cx="8127999" cy="37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305250359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2950289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9730281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3782691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3844366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92046811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3179002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8152255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566520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Country Availability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Runtime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Director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Actors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View Rating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IMDb Score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Netflix Release 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IMDb Votes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3848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0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59F518-16D8-4E35-9A38-ECFC49A3A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86" y="81642"/>
            <a:ext cx="12155252" cy="6776357"/>
          </a:xfrm>
        </p:spPr>
      </p:pic>
    </p:spTree>
    <p:extLst>
      <p:ext uri="{BB962C8B-B14F-4D97-AF65-F5344CB8AC3E}">
        <p14:creationId xmlns:p14="http://schemas.microsoft.com/office/powerpoint/2010/main" val="3530129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AC219A-7145-4BD7-AB33-49C2E271E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1642271" cy="6996295"/>
          </a:xfrm>
        </p:spPr>
      </p:pic>
    </p:spTree>
    <p:extLst>
      <p:ext uri="{BB962C8B-B14F-4D97-AF65-F5344CB8AC3E}">
        <p14:creationId xmlns:p14="http://schemas.microsoft.com/office/powerpoint/2010/main" val="110405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B4F26D-7952-40E6-99B2-37E0FF6E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664607"/>
          </a:xfrm>
        </p:spPr>
      </p:pic>
    </p:spTree>
    <p:extLst>
      <p:ext uri="{BB962C8B-B14F-4D97-AF65-F5344CB8AC3E}">
        <p14:creationId xmlns:p14="http://schemas.microsoft.com/office/powerpoint/2010/main" val="214780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A2C5B9-4BBA-4723-8B19-5256454EE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" y="-1"/>
            <a:ext cx="12153900" cy="6769937"/>
          </a:xfrm>
        </p:spPr>
      </p:pic>
    </p:spTree>
    <p:extLst>
      <p:ext uri="{BB962C8B-B14F-4D97-AF65-F5344CB8AC3E}">
        <p14:creationId xmlns:p14="http://schemas.microsoft.com/office/powerpoint/2010/main" val="2318388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217B2-F006-4AA1-8F44-290347EE2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ko-KR" altLang="en-US" sz="4400" dirty="0" err="1"/>
              <a:t>수정중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6988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B274A8-5D93-410C-89D4-A0E330427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7971"/>
            <a:ext cx="11994616" cy="6564086"/>
          </a:xfrm>
        </p:spPr>
      </p:pic>
    </p:spTree>
    <p:extLst>
      <p:ext uri="{BB962C8B-B14F-4D97-AF65-F5344CB8AC3E}">
        <p14:creationId xmlns:p14="http://schemas.microsoft.com/office/powerpoint/2010/main" val="403641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BE0E1C-2CF1-43A9-880A-AB696B829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29650" cy="6743700"/>
          </a:xfrm>
        </p:spPr>
      </p:pic>
    </p:spTree>
    <p:extLst>
      <p:ext uri="{BB962C8B-B14F-4D97-AF65-F5344CB8AC3E}">
        <p14:creationId xmlns:p14="http://schemas.microsoft.com/office/powerpoint/2010/main" val="150147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82E0DE-2F04-4B7B-9653-046ECAC0D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39910" cy="6629400"/>
          </a:xfrm>
        </p:spPr>
      </p:pic>
    </p:spTree>
    <p:extLst>
      <p:ext uri="{BB962C8B-B14F-4D97-AF65-F5344CB8AC3E}">
        <p14:creationId xmlns:p14="http://schemas.microsoft.com/office/powerpoint/2010/main" val="402671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878479-3941-46E1-ABC3-BF212347B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54"/>
            <a:ext cx="12200107" cy="6853445"/>
          </a:xfrm>
        </p:spPr>
      </p:pic>
    </p:spTree>
    <p:extLst>
      <p:ext uri="{BB962C8B-B14F-4D97-AF65-F5344CB8AC3E}">
        <p14:creationId xmlns:p14="http://schemas.microsoft.com/office/powerpoint/2010/main" val="170222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AECCBD-A577-46B8-AD84-EB5CC6D69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238053" cy="6662057"/>
          </a:xfrm>
        </p:spPr>
      </p:pic>
    </p:spTree>
    <p:extLst>
      <p:ext uri="{BB962C8B-B14F-4D97-AF65-F5344CB8AC3E}">
        <p14:creationId xmlns:p14="http://schemas.microsoft.com/office/powerpoint/2010/main" val="45295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217B2-F006-4AA1-8F44-290347EE2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05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7425C0-A435-46F2-85D6-59CD3D66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80014" cy="6564086"/>
          </a:xfrm>
        </p:spPr>
      </p:pic>
    </p:spTree>
    <p:extLst>
      <p:ext uri="{BB962C8B-B14F-4D97-AF65-F5344CB8AC3E}">
        <p14:creationId xmlns:p14="http://schemas.microsoft.com/office/powerpoint/2010/main" val="4256818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8F1541-B015-4090-8ED2-D4C507086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20910"/>
          </a:xfrm>
        </p:spPr>
      </p:pic>
    </p:spTree>
    <p:extLst>
      <p:ext uri="{BB962C8B-B14F-4D97-AF65-F5344CB8AC3E}">
        <p14:creationId xmlns:p14="http://schemas.microsoft.com/office/powerpoint/2010/main" val="1264199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DF08DD9-6EC7-48A2-87A7-F6C5EAFDF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89007" cy="6743700"/>
          </a:xfrm>
        </p:spPr>
      </p:pic>
    </p:spTree>
    <p:extLst>
      <p:ext uri="{BB962C8B-B14F-4D97-AF65-F5344CB8AC3E}">
        <p14:creationId xmlns:p14="http://schemas.microsoft.com/office/powerpoint/2010/main" val="390576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2B19AD-360C-4D04-BDB7-5FDACFDE5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22826" cy="6694714"/>
          </a:xfrm>
        </p:spPr>
      </p:pic>
    </p:spTree>
    <p:extLst>
      <p:ext uri="{BB962C8B-B14F-4D97-AF65-F5344CB8AC3E}">
        <p14:creationId xmlns:p14="http://schemas.microsoft.com/office/powerpoint/2010/main" val="95441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F689C2-7C4E-46F4-BAF9-D1BB018A6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84740" cy="6858000"/>
          </a:xfrm>
        </p:spPr>
      </p:pic>
    </p:spTree>
    <p:extLst>
      <p:ext uri="{BB962C8B-B14F-4D97-AF65-F5344CB8AC3E}">
        <p14:creationId xmlns:p14="http://schemas.microsoft.com/office/powerpoint/2010/main" val="282506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1A6BC2-9B87-4FBE-90FA-970A707CC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532178" cy="6858000"/>
          </a:xfrm>
        </p:spPr>
      </p:pic>
    </p:spTree>
    <p:extLst>
      <p:ext uri="{BB962C8B-B14F-4D97-AF65-F5344CB8AC3E}">
        <p14:creationId xmlns:p14="http://schemas.microsoft.com/office/powerpoint/2010/main" val="915232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D9F95DB-68DC-4070-A66B-451D8A2C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15402" cy="6858000"/>
          </a:xfrm>
        </p:spPr>
      </p:pic>
    </p:spTree>
    <p:extLst>
      <p:ext uri="{BB962C8B-B14F-4D97-AF65-F5344CB8AC3E}">
        <p14:creationId xmlns:p14="http://schemas.microsoft.com/office/powerpoint/2010/main" val="75724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518E82B-FDE4-45C2-B28A-191A37E40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70118" cy="6858000"/>
          </a:xfrm>
        </p:spPr>
      </p:pic>
    </p:spTree>
    <p:extLst>
      <p:ext uri="{BB962C8B-B14F-4D97-AF65-F5344CB8AC3E}">
        <p14:creationId xmlns:p14="http://schemas.microsoft.com/office/powerpoint/2010/main" val="227978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64CBBB-D8E5-402D-85B7-8621ABCC0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46789"/>
            <a:ext cx="12040888" cy="6680581"/>
          </a:xfrm>
        </p:spPr>
      </p:pic>
    </p:spTree>
    <p:extLst>
      <p:ext uri="{BB962C8B-B14F-4D97-AF65-F5344CB8AC3E}">
        <p14:creationId xmlns:p14="http://schemas.microsoft.com/office/powerpoint/2010/main" val="4148284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05E2CD2-BFCD-4F40-A790-E1AA6BD33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74797"/>
          </a:xfrm>
        </p:spPr>
      </p:pic>
    </p:spTree>
    <p:extLst>
      <p:ext uri="{BB962C8B-B14F-4D97-AF65-F5344CB8AC3E}">
        <p14:creationId xmlns:p14="http://schemas.microsoft.com/office/powerpoint/2010/main" val="182985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0A6E3A-2F47-41CE-8E0B-907792556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50486" cy="7148369"/>
          </a:xfrm>
        </p:spPr>
      </p:pic>
    </p:spTree>
    <p:extLst>
      <p:ext uri="{BB962C8B-B14F-4D97-AF65-F5344CB8AC3E}">
        <p14:creationId xmlns:p14="http://schemas.microsoft.com/office/powerpoint/2010/main" val="363439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A7C23C-8778-4FB2-A13D-8ADBE41B5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209089" cy="6711043"/>
          </a:xfrm>
        </p:spPr>
      </p:pic>
    </p:spTree>
    <p:extLst>
      <p:ext uri="{BB962C8B-B14F-4D97-AF65-F5344CB8AC3E}">
        <p14:creationId xmlns:p14="http://schemas.microsoft.com/office/powerpoint/2010/main" val="711846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EC4727-8671-440D-9DE6-3AF7331B5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41727" cy="6858000"/>
          </a:xfrm>
        </p:spPr>
      </p:pic>
    </p:spTree>
    <p:extLst>
      <p:ext uri="{BB962C8B-B14F-4D97-AF65-F5344CB8AC3E}">
        <p14:creationId xmlns:p14="http://schemas.microsoft.com/office/powerpoint/2010/main" val="2480807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C542B91-ACD1-4BE0-A52A-C3E902484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15896"/>
          </a:xfrm>
        </p:spPr>
      </p:pic>
    </p:spTree>
    <p:extLst>
      <p:ext uri="{BB962C8B-B14F-4D97-AF65-F5344CB8AC3E}">
        <p14:creationId xmlns:p14="http://schemas.microsoft.com/office/powerpoint/2010/main" val="2652484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D5E811-C885-4F90-B147-4F4A9B22F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67082" cy="6727371"/>
          </a:xfrm>
        </p:spPr>
      </p:pic>
    </p:spTree>
    <p:extLst>
      <p:ext uri="{BB962C8B-B14F-4D97-AF65-F5344CB8AC3E}">
        <p14:creationId xmlns:p14="http://schemas.microsoft.com/office/powerpoint/2010/main" val="30423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ED0C65-6DFD-4160-AD15-B953ECF6B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214963" cy="6531429"/>
          </a:xfrm>
        </p:spPr>
      </p:pic>
    </p:spTree>
    <p:extLst>
      <p:ext uri="{BB962C8B-B14F-4D97-AF65-F5344CB8AC3E}">
        <p14:creationId xmlns:p14="http://schemas.microsoft.com/office/powerpoint/2010/main" val="2024177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953038-E3C3-49D2-A3DE-72D36065A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061967" cy="6662057"/>
          </a:xfrm>
        </p:spPr>
      </p:pic>
    </p:spTree>
    <p:extLst>
      <p:ext uri="{BB962C8B-B14F-4D97-AF65-F5344CB8AC3E}">
        <p14:creationId xmlns:p14="http://schemas.microsoft.com/office/powerpoint/2010/main" val="140248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C1A34-5959-4F13-99BC-3510E3E2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8731"/>
          </a:xfrm>
        </p:spPr>
        <p:txBody>
          <a:bodyPr/>
          <a:lstStyle/>
          <a:p>
            <a:r>
              <a:rPr lang="ko-KR" altLang="en-US" dirty="0"/>
              <a:t>계절별 장르의 분포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1E8DE7-EA0C-4087-B4AC-025FE5B9C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044711"/>
            <a:ext cx="7203440" cy="29536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3A3611-98BA-4EB3-BA99-A232CDEC4406}"/>
              </a:ext>
            </a:extLst>
          </p:cNvPr>
          <p:cNvSpPr txBox="1"/>
          <p:nvPr/>
        </p:nvSpPr>
        <p:spPr>
          <a:xfrm>
            <a:off x="7392670" y="590410"/>
            <a:ext cx="470789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전체 데이터 셋에서 계절별 출시된  장르가 어떻게 분포되어 있을 지를 확인하기 위하여 데이터셋에서 장르와 출시일을 가지고 시각화를 진행하였다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점의 사이즈는 </a:t>
            </a:r>
            <a:r>
              <a:rPr lang="en-US" altLang="ko-KR" dirty="0"/>
              <a:t>viewpoint </a:t>
            </a:r>
            <a:r>
              <a:rPr lang="ko-KR" altLang="en-US" dirty="0"/>
              <a:t>기준으로 잡았다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 – </a:t>
            </a:r>
            <a:r>
              <a:rPr lang="ko-KR" altLang="en-US" dirty="0"/>
              <a:t>봄</a:t>
            </a:r>
            <a:r>
              <a:rPr lang="en-US" altLang="ko-KR" dirty="0"/>
              <a:t>, 2- </a:t>
            </a:r>
            <a:r>
              <a:rPr lang="ko-KR" altLang="en-US" dirty="0"/>
              <a:t>여름</a:t>
            </a:r>
            <a:r>
              <a:rPr lang="en-US" altLang="ko-KR" dirty="0"/>
              <a:t>, 3- </a:t>
            </a:r>
            <a:r>
              <a:rPr lang="ko-KR" altLang="en-US" dirty="0"/>
              <a:t>가을</a:t>
            </a:r>
            <a:r>
              <a:rPr lang="en-US" altLang="ko-KR" dirty="0"/>
              <a:t>, 4- </a:t>
            </a:r>
            <a:r>
              <a:rPr lang="ko-KR" altLang="en-US" dirty="0"/>
              <a:t>겨울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그래프와 표를 보면</a:t>
            </a:r>
            <a:endParaRPr lang="en-US" altLang="ko-KR" dirty="0"/>
          </a:p>
          <a:p>
            <a:r>
              <a:rPr lang="ko-KR" altLang="en-US" dirty="0"/>
              <a:t>봄에는 코미디나 드라마 장르가 다른 장르보다 많이 출시한 것으로 보이고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여름의 경우는 코미디</a:t>
            </a:r>
            <a:r>
              <a:rPr lang="en-US" altLang="ko-KR" dirty="0"/>
              <a:t>, </a:t>
            </a:r>
            <a:r>
              <a:rPr lang="ko-KR" altLang="en-US" dirty="0"/>
              <a:t>드라마</a:t>
            </a:r>
            <a:r>
              <a:rPr lang="en-US" altLang="ko-KR" dirty="0"/>
              <a:t>, </a:t>
            </a:r>
            <a:r>
              <a:rPr lang="ko-KR" altLang="en-US" dirty="0"/>
              <a:t>액션 장르가 많이 출시하였다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가을에는  출시된 장르들이 많지만</a:t>
            </a:r>
            <a:r>
              <a:rPr lang="en-US" altLang="ko-KR" dirty="0"/>
              <a:t>, </a:t>
            </a:r>
            <a:r>
              <a:rPr lang="ko-KR" altLang="en-US" dirty="0"/>
              <a:t>그 중 드라마나 코미디 장르들을 특히 많이 출시 하였고</a:t>
            </a:r>
            <a:r>
              <a:rPr lang="en-US" altLang="ko-KR" dirty="0"/>
              <a:t>,</a:t>
            </a:r>
            <a:r>
              <a:rPr lang="ko-KR" altLang="en-US" dirty="0"/>
              <a:t> 겨울에는 코미디나 드라마 장르들이 다른 장르들보다 많이 출시되었다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시기에 따라 출시된 장르 수가 </a:t>
            </a:r>
            <a:r>
              <a:rPr lang="en-US" altLang="ko-KR" dirty="0"/>
              <a:t>viewpoint</a:t>
            </a:r>
            <a:r>
              <a:rPr lang="ko-KR" altLang="en-US" dirty="0"/>
              <a:t>에 영향이 있을까</a:t>
            </a:r>
            <a:r>
              <a:rPr lang="en-US" altLang="ko-KR" dirty="0"/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EE6824-F039-4420-B0B4-ECFF9531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3712226"/>
            <a:ext cx="1622425" cy="30746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E8BBEC-2D9E-4882-BF09-EC74710A3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735" y="3712225"/>
            <a:ext cx="1622425" cy="3145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4DBAB9-825F-44E1-A851-419F2BDC8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869" y="3697380"/>
            <a:ext cx="1609090" cy="3145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0AA9038-C59A-4BC3-93D0-E08E32FA4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8602" y="3704801"/>
            <a:ext cx="1622425" cy="31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179041-F4BF-4393-A18C-B079B8BCB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081983" cy="6629400"/>
          </a:xfrm>
        </p:spPr>
      </p:pic>
    </p:spTree>
    <p:extLst>
      <p:ext uri="{BB962C8B-B14F-4D97-AF65-F5344CB8AC3E}">
        <p14:creationId xmlns:p14="http://schemas.microsoft.com/office/powerpoint/2010/main" val="289934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0C49D2-78A3-4F5B-8D3C-B493F70FC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57" y="154416"/>
            <a:ext cx="12045043" cy="6630057"/>
          </a:xfrm>
        </p:spPr>
      </p:pic>
    </p:spTree>
    <p:extLst>
      <p:ext uri="{BB962C8B-B14F-4D97-AF65-F5344CB8AC3E}">
        <p14:creationId xmlns:p14="http://schemas.microsoft.com/office/powerpoint/2010/main" val="2230071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F9D53-5B20-4BED-9068-1A8B8835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365125"/>
            <a:ext cx="11490960" cy="1325563"/>
          </a:xfrm>
        </p:spPr>
        <p:txBody>
          <a:bodyPr/>
          <a:lstStyle/>
          <a:p>
            <a:r>
              <a:rPr lang="en-US" altLang="ko-KR" dirty="0"/>
              <a:t>Viewpoint </a:t>
            </a:r>
            <a:r>
              <a:rPr lang="ko-KR" altLang="en-US" dirty="0"/>
              <a:t>기준 </a:t>
            </a:r>
            <a:r>
              <a:rPr lang="en-US" altLang="ko-KR" dirty="0"/>
              <a:t>top 20</a:t>
            </a:r>
            <a:r>
              <a:rPr lang="ko-KR" altLang="en-US" dirty="0"/>
              <a:t>개의 장르의 계절별 분포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9539A2-0A1F-461E-99B7-3A96143D8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4" y="1487645"/>
            <a:ext cx="7737337" cy="38827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2B280-8C6F-4CFA-A052-85E0A9A41890}"/>
              </a:ext>
            </a:extLst>
          </p:cNvPr>
          <p:cNvSpPr txBox="1"/>
          <p:nvPr/>
        </p:nvSpPr>
        <p:spPr>
          <a:xfrm>
            <a:off x="7930376" y="1471610"/>
            <a:ext cx="4155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1 – </a:t>
            </a:r>
            <a:r>
              <a:rPr lang="ko-KR" altLang="en-US" dirty="0"/>
              <a:t>봄</a:t>
            </a:r>
            <a:r>
              <a:rPr lang="en-US" altLang="ko-KR" dirty="0"/>
              <a:t>, 2- </a:t>
            </a:r>
            <a:r>
              <a:rPr lang="ko-KR" altLang="en-US" dirty="0"/>
              <a:t>여름</a:t>
            </a:r>
            <a:r>
              <a:rPr lang="en-US" altLang="ko-KR" dirty="0"/>
              <a:t>, 3- </a:t>
            </a:r>
            <a:r>
              <a:rPr lang="ko-KR" altLang="en-US" dirty="0"/>
              <a:t>가을</a:t>
            </a:r>
            <a:r>
              <a:rPr lang="en-US" altLang="ko-KR" dirty="0"/>
              <a:t>, 4- </a:t>
            </a:r>
            <a:r>
              <a:rPr lang="ko-KR" altLang="en-US" dirty="0"/>
              <a:t>겨울</a:t>
            </a:r>
            <a:endParaRPr lang="en-US" altLang="ko-KR" dirty="0"/>
          </a:p>
          <a:p>
            <a:r>
              <a:rPr lang="en-US" altLang="ko-KR" dirty="0"/>
              <a:t>Viewpoint </a:t>
            </a:r>
            <a:r>
              <a:rPr lang="ko-KR" altLang="en-US" dirty="0"/>
              <a:t>상위 </a:t>
            </a:r>
            <a:r>
              <a:rPr lang="en-US" altLang="ko-KR" dirty="0"/>
              <a:t>20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계절별 분포를 보았을 때 </a:t>
            </a:r>
            <a:endParaRPr lang="en-US" altLang="ko-KR" dirty="0"/>
          </a:p>
          <a:p>
            <a:r>
              <a:rPr lang="ko-KR" altLang="en-US" dirty="0"/>
              <a:t>봄에는 공상과학</a:t>
            </a:r>
            <a:r>
              <a:rPr lang="en-US" altLang="ko-KR" dirty="0"/>
              <a:t>,</a:t>
            </a:r>
            <a:r>
              <a:rPr lang="ko-KR" altLang="en-US" dirty="0"/>
              <a:t>다큐</a:t>
            </a:r>
            <a:r>
              <a:rPr lang="en-US" altLang="ko-KR" dirty="0"/>
              <a:t>, </a:t>
            </a:r>
            <a:r>
              <a:rPr lang="ko-KR" altLang="en-US" dirty="0"/>
              <a:t>범죄</a:t>
            </a:r>
            <a:r>
              <a:rPr lang="en-US" altLang="ko-KR" dirty="0"/>
              <a:t>, </a:t>
            </a:r>
            <a:r>
              <a:rPr lang="ko-KR" altLang="en-US" dirty="0"/>
              <a:t>액션 장르가 상위를 차지하였고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여름의 경우는 로맨스</a:t>
            </a:r>
            <a:r>
              <a:rPr lang="en-US" altLang="ko-KR" dirty="0"/>
              <a:t>, </a:t>
            </a:r>
            <a:r>
              <a:rPr lang="ko-KR" altLang="en-US" dirty="0"/>
              <a:t>드라마</a:t>
            </a:r>
            <a:r>
              <a:rPr lang="en-US" altLang="ko-KR" dirty="0"/>
              <a:t>, </a:t>
            </a:r>
            <a:r>
              <a:rPr lang="ko-KR" altLang="en-US" dirty="0"/>
              <a:t>슈퍼 히어로의 장르가 상위를 차지했다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가을에는  출시된 장르들이 많아서 그런지 </a:t>
            </a:r>
            <a:r>
              <a:rPr lang="en-US" altLang="ko-KR" dirty="0"/>
              <a:t>,  </a:t>
            </a:r>
            <a:r>
              <a:rPr lang="ko-KR" altLang="en-US" dirty="0"/>
              <a:t>가장 많은 장르가 포함되어 있었다</a:t>
            </a:r>
            <a:r>
              <a:rPr lang="en-US" altLang="ko-KR" dirty="0"/>
              <a:t>. </a:t>
            </a:r>
            <a:r>
              <a:rPr lang="ko-KR" altLang="en-US" dirty="0"/>
              <a:t>그래도 그 중에 드라마 장르가 다른 장르들보다 상위의 </a:t>
            </a:r>
            <a:r>
              <a:rPr lang="en-US" altLang="ko-KR" dirty="0"/>
              <a:t>viewpoint</a:t>
            </a:r>
            <a:r>
              <a:rPr lang="ko-KR" altLang="en-US" dirty="0"/>
              <a:t>를 가지는 것으로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겨울에는 슈퍼 히어로나 미스터리 장르들이 높은 등수에 있었다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B49CE-8B1E-4796-BBC5-E423D3C0D05C}"/>
              </a:ext>
            </a:extLst>
          </p:cNvPr>
          <p:cNvSpPr txBox="1"/>
          <p:nvPr/>
        </p:nvSpPr>
        <p:spPr>
          <a:xfrm>
            <a:off x="888504" y="5718927"/>
            <a:ext cx="1056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결과적으로 해당 계절에 출시된 장르의 수가 많다고 </a:t>
            </a:r>
            <a:r>
              <a:rPr lang="en-US" altLang="ko-KR" dirty="0"/>
              <a:t>viewpoint </a:t>
            </a:r>
            <a:r>
              <a:rPr lang="ko-KR" altLang="en-US" dirty="0"/>
              <a:t>상위에 있는 것은 아니라고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7836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A063C0-3000-4FCA-9983-F1E471E45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77325" cy="6629400"/>
          </a:xfrm>
        </p:spPr>
      </p:pic>
    </p:spTree>
    <p:extLst>
      <p:ext uri="{BB962C8B-B14F-4D97-AF65-F5344CB8AC3E}">
        <p14:creationId xmlns:p14="http://schemas.microsoft.com/office/powerpoint/2010/main" val="3984163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4F26CA-E321-4F86-9C30-2C0184893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59693" cy="6743700"/>
          </a:xfrm>
        </p:spPr>
      </p:pic>
    </p:spTree>
    <p:extLst>
      <p:ext uri="{BB962C8B-B14F-4D97-AF65-F5344CB8AC3E}">
        <p14:creationId xmlns:p14="http://schemas.microsoft.com/office/powerpoint/2010/main" val="3228416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8F762-312A-4842-A491-517388B3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영화 태그 수와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165BB95-1A2A-453F-8402-D146C3B2B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38" y="2282090"/>
            <a:ext cx="3475021" cy="229381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724CDB-0C28-4F19-92F4-792D7944644F}"/>
              </a:ext>
            </a:extLst>
          </p:cNvPr>
          <p:cNvSpPr txBox="1"/>
          <p:nvPr/>
        </p:nvSpPr>
        <p:spPr>
          <a:xfrm>
            <a:off x="838200" y="1502459"/>
            <a:ext cx="1116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 영화와 드라마를 나누어 진행하였고</a:t>
            </a:r>
            <a:r>
              <a:rPr lang="en-US" altLang="ko-KR" dirty="0"/>
              <a:t>, </a:t>
            </a:r>
            <a:r>
              <a:rPr lang="ko-KR" altLang="en-US" dirty="0"/>
              <a:t>한 콘텐츠에 들어있는 태그들의 수를 확인하는 변수 </a:t>
            </a:r>
            <a:r>
              <a:rPr lang="en-US" altLang="ko-KR" dirty="0" err="1"/>
              <a:t>Tag_count</a:t>
            </a:r>
            <a:r>
              <a:rPr lang="ko-KR" altLang="en-US" dirty="0"/>
              <a:t>라는 새로운 변수를 만들어서 분석을 진행하였다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12C17E-5957-4EE7-BDAE-F2CB401F9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62" y="2828022"/>
            <a:ext cx="2255715" cy="838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7D8FA-69DF-4C89-A463-D6F5C167B564}"/>
              </a:ext>
            </a:extLst>
          </p:cNvPr>
          <p:cNvSpPr txBox="1"/>
          <p:nvPr/>
        </p:nvSpPr>
        <p:spPr>
          <a:xfrm>
            <a:off x="6685377" y="2369995"/>
            <a:ext cx="42976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상식적으로 한 영화에 태그의 종류 수가 많으면 많을수록 </a:t>
            </a:r>
            <a:r>
              <a:rPr lang="en-US" altLang="ko-KR" dirty="0"/>
              <a:t>viewpoint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높을 것으로 예상 되었는데 분석 결과 태그 종류와 </a:t>
            </a:r>
            <a:r>
              <a:rPr lang="en-US" altLang="ko-KR" dirty="0"/>
              <a:t>viewpoint</a:t>
            </a:r>
            <a:r>
              <a:rPr lang="ko-KR" altLang="en-US" dirty="0"/>
              <a:t>간의 상관성은 </a:t>
            </a:r>
            <a:r>
              <a:rPr lang="ko-KR" altLang="en-US" dirty="0" err="1"/>
              <a:t>없어보였다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태그 수와 </a:t>
            </a:r>
            <a:r>
              <a:rPr lang="en-US" altLang="ko-KR" dirty="0" err="1"/>
              <a:t>viewpoin</a:t>
            </a:r>
            <a:r>
              <a:rPr lang="ko-KR" altLang="en-US" dirty="0"/>
              <a:t>간의 </a:t>
            </a:r>
            <a:r>
              <a:rPr lang="ko-KR" altLang="en-US" dirty="0" err="1"/>
              <a:t>산점도를</a:t>
            </a:r>
            <a:r>
              <a:rPr lang="ko-KR" altLang="en-US" dirty="0"/>
              <a:t> 확인 하였고</a:t>
            </a:r>
            <a:r>
              <a:rPr lang="en-US" altLang="ko-KR" dirty="0"/>
              <a:t>, </a:t>
            </a:r>
            <a:r>
              <a:rPr lang="ko-KR" altLang="en-US" dirty="0"/>
              <a:t>낮은 태그 수에 많이 분포 되어있었다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상관계수를 확인한 결과 </a:t>
            </a:r>
            <a:r>
              <a:rPr lang="en-US" altLang="ko-KR" dirty="0"/>
              <a:t>0.07</a:t>
            </a:r>
            <a:r>
              <a:rPr lang="ko-KR" altLang="en-US" dirty="0"/>
              <a:t>정도로 매우 낮게 나왔다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태그 수와 </a:t>
            </a:r>
            <a:r>
              <a:rPr lang="en-US" altLang="ko-KR" dirty="0"/>
              <a:t>viewpoint</a:t>
            </a:r>
            <a:r>
              <a:rPr lang="ko-KR" altLang="en-US" dirty="0"/>
              <a:t>간의 연관성은 </a:t>
            </a:r>
            <a:r>
              <a:rPr lang="ko-KR" altLang="en-US" dirty="0" err="1"/>
              <a:t>없어보였다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731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D4D1FFC-C7F5-423C-8545-6DB5993EF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60074" cy="6743700"/>
          </a:xfrm>
        </p:spPr>
      </p:pic>
    </p:spTree>
    <p:extLst>
      <p:ext uri="{BB962C8B-B14F-4D97-AF65-F5344CB8AC3E}">
        <p14:creationId xmlns:p14="http://schemas.microsoft.com/office/powerpoint/2010/main" val="1657315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BDF56-02FD-428C-B601-63742DDD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47407"/>
            <a:ext cx="10515600" cy="1325563"/>
          </a:xfrm>
        </p:spPr>
        <p:txBody>
          <a:bodyPr/>
          <a:lstStyle/>
          <a:p>
            <a:r>
              <a:rPr lang="ko-KR" altLang="en-US" dirty="0"/>
              <a:t>영화 태그와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3E44044-79C0-41DF-80AE-09A08EC4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42" y="1478050"/>
            <a:ext cx="4423359" cy="413945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30B7E8-60A3-43CC-925B-9E998D59D426}"/>
              </a:ext>
            </a:extLst>
          </p:cNvPr>
          <p:cNvSpPr txBox="1"/>
          <p:nvPr/>
        </p:nvSpPr>
        <p:spPr>
          <a:xfrm>
            <a:off x="4716780" y="1472970"/>
            <a:ext cx="71387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영화 데이터 셋에서 </a:t>
            </a:r>
            <a:r>
              <a:rPr lang="ko-KR" altLang="en-US" dirty="0" err="1"/>
              <a:t>태그별</a:t>
            </a:r>
            <a:r>
              <a:rPr lang="ko-KR" altLang="en-US" dirty="0"/>
              <a:t> 빈도수를 확인하기 위해 간단하게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확인한 결과 </a:t>
            </a:r>
            <a:endParaRPr lang="en-US" altLang="ko-KR" dirty="0"/>
          </a:p>
          <a:p>
            <a:r>
              <a:rPr lang="en-US" altLang="ko-KR" dirty="0"/>
              <a:t>Comedies </a:t>
            </a:r>
            <a:r>
              <a:rPr lang="ko-KR" altLang="en-US" dirty="0"/>
              <a:t>태그와 </a:t>
            </a:r>
            <a:r>
              <a:rPr lang="en-US" altLang="ko-KR" dirty="0"/>
              <a:t>dramas </a:t>
            </a:r>
            <a:r>
              <a:rPr lang="ko-KR" altLang="en-US" dirty="0"/>
              <a:t>태그가 눈에 띄게 빈도수가 </a:t>
            </a:r>
            <a:r>
              <a:rPr lang="ko-KR" altLang="en-US" dirty="0" err="1"/>
              <a:t>커보였다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실제로도 그런지 확인하기 위해 바차트와 파이차트를 그려서 확인하여 보았다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그렇다면 상위 </a:t>
            </a:r>
            <a:r>
              <a:rPr lang="en-US" altLang="ko-KR" dirty="0"/>
              <a:t>viewpoint</a:t>
            </a:r>
            <a:r>
              <a:rPr lang="ko-KR" altLang="en-US" dirty="0"/>
              <a:t>를 가지고 있는 태그들은 특정 태그들과 연관이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E5BC43-EAF3-4D56-B858-FF6488B2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81" y="3768199"/>
            <a:ext cx="7852460" cy="29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92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684BFC-85C5-4F30-ADD3-60F79773C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04765" cy="6858000"/>
          </a:xfrm>
        </p:spPr>
      </p:pic>
    </p:spTree>
    <p:extLst>
      <p:ext uri="{BB962C8B-B14F-4D97-AF65-F5344CB8AC3E}">
        <p14:creationId xmlns:p14="http://schemas.microsoft.com/office/powerpoint/2010/main" val="165287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709FA-D4C1-4B75-8DBD-9DA10B0C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79717"/>
            <a:ext cx="10515600" cy="1325563"/>
          </a:xfrm>
        </p:spPr>
        <p:txBody>
          <a:bodyPr/>
          <a:lstStyle/>
          <a:p>
            <a:r>
              <a:rPr lang="ko-KR" altLang="en-US" dirty="0"/>
              <a:t>영화 태그와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60A0FE-B5B8-4D79-B189-AF1F1721C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385" y="1793934"/>
            <a:ext cx="6239774" cy="23014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AA3F5E-FEA5-445F-893F-19CB7E367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84" y="4198619"/>
            <a:ext cx="6239775" cy="2526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0B2E2-9497-4EFC-88A4-4B3CEE5E39C5}"/>
              </a:ext>
            </a:extLst>
          </p:cNvPr>
          <p:cNvSpPr txBox="1"/>
          <p:nvPr/>
        </p:nvSpPr>
        <p:spPr>
          <a:xfrm>
            <a:off x="7081520" y="1960880"/>
            <a:ext cx="4094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위의 차트는 전체 태그들의 카운트 수를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태그들의 분포를 본 것이고</a:t>
            </a:r>
            <a:r>
              <a:rPr lang="en-US" altLang="ko-KR" dirty="0"/>
              <a:t>, </a:t>
            </a:r>
            <a:r>
              <a:rPr lang="ko-KR" altLang="en-US" dirty="0"/>
              <a:t>아래의 차트는 </a:t>
            </a:r>
            <a:r>
              <a:rPr lang="en-US" altLang="ko-KR" dirty="0"/>
              <a:t>viewpoint </a:t>
            </a:r>
            <a:r>
              <a:rPr lang="ko-KR" altLang="en-US" dirty="0"/>
              <a:t>기준으로 상위 </a:t>
            </a:r>
            <a:r>
              <a:rPr lang="en-US" altLang="ko-KR" dirty="0"/>
              <a:t>20</a:t>
            </a:r>
            <a:r>
              <a:rPr lang="ko-KR" altLang="en-US" dirty="0"/>
              <a:t>개의 영화의 태그들의 분포를 확인해 본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26B84-205B-44A7-A04A-BD6CF4BFAED4}"/>
              </a:ext>
            </a:extLst>
          </p:cNvPr>
          <p:cNvSpPr txBox="1"/>
          <p:nvPr/>
        </p:nvSpPr>
        <p:spPr>
          <a:xfrm>
            <a:off x="7081520" y="3793808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과연 그러면 얼마나 비슷할까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체크리스트를 활용하여 유사도를 확인한 결과 </a:t>
            </a:r>
            <a:r>
              <a:rPr lang="en-US" altLang="ko-KR" dirty="0"/>
              <a:t>0.85</a:t>
            </a:r>
            <a:r>
              <a:rPr lang="ko-KR" altLang="en-US" dirty="0"/>
              <a:t>로 매우 높게 나왔다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특정 태그들이 상위 </a:t>
            </a:r>
            <a:r>
              <a:rPr lang="en-US" altLang="ko-KR" dirty="0"/>
              <a:t>viewpoint</a:t>
            </a:r>
            <a:r>
              <a:rPr lang="ko-KR" altLang="en-US" dirty="0"/>
              <a:t>와 연관이 있다고 볼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601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274E34C-CA72-4CDA-90BA-4D2AD4B1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085523" cy="6433457"/>
          </a:xfrm>
        </p:spPr>
      </p:pic>
    </p:spTree>
    <p:extLst>
      <p:ext uri="{BB962C8B-B14F-4D97-AF65-F5344CB8AC3E}">
        <p14:creationId xmlns:p14="http://schemas.microsoft.com/office/powerpoint/2010/main" val="1301341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A61A06-105D-47D8-B400-24335D1C0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169535" cy="6711043"/>
          </a:xfrm>
        </p:spPr>
      </p:pic>
    </p:spTree>
    <p:extLst>
      <p:ext uri="{BB962C8B-B14F-4D97-AF65-F5344CB8AC3E}">
        <p14:creationId xmlns:p14="http://schemas.microsoft.com/office/powerpoint/2010/main" val="3774246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A2DB41-64FE-4898-867C-4444B21A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56350"/>
            <a:ext cx="12192000" cy="6970702"/>
          </a:xfrm>
        </p:spPr>
      </p:pic>
    </p:spTree>
    <p:extLst>
      <p:ext uri="{BB962C8B-B14F-4D97-AF65-F5344CB8AC3E}">
        <p14:creationId xmlns:p14="http://schemas.microsoft.com/office/powerpoint/2010/main" val="2584846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0CD5B1-AD00-4E58-86BC-CA4ED7F8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86" y="0"/>
            <a:ext cx="12245473" cy="6858000"/>
          </a:xfrm>
        </p:spPr>
      </p:pic>
    </p:spTree>
    <p:extLst>
      <p:ext uri="{BB962C8B-B14F-4D97-AF65-F5344CB8AC3E}">
        <p14:creationId xmlns:p14="http://schemas.microsoft.com/office/powerpoint/2010/main" val="896632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EF7783-4A59-447E-9DD8-70FE4F01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54" y="0"/>
            <a:ext cx="12001501" cy="6858000"/>
          </a:xfrm>
        </p:spPr>
      </p:pic>
    </p:spTree>
    <p:extLst>
      <p:ext uri="{BB962C8B-B14F-4D97-AF65-F5344CB8AC3E}">
        <p14:creationId xmlns:p14="http://schemas.microsoft.com/office/powerpoint/2010/main" val="1455462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3B1DAA-B9C3-46EA-8373-016511EF1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69976" cy="6858000"/>
          </a:xfrm>
        </p:spPr>
      </p:pic>
    </p:spTree>
    <p:extLst>
      <p:ext uri="{BB962C8B-B14F-4D97-AF65-F5344CB8AC3E}">
        <p14:creationId xmlns:p14="http://schemas.microsoft.com/office/powerpoint/2010/main" val="424756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324340-43FE-4701-90D4-82E24740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71641" cy="6858000"/>
          </a:xfrm>
        </p:spPr>
      </p:pic>
    </p:spTree>
    <p:extLst>
      <p:ext uri="{BB962C8B-B14F-4D97-AF65-F5344CB8AC3E}">
        <p14:creationId xmlns:p14="http://schemas.microsoft.com/office/powerpoint/2010/main" val="1141230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18A546A-5208-4176-A954-66D65C785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29302"/>
            <a:ext cx="12344714" cy="6873002"/>
          </a:xfrm>
        </p:spPr>
      </p:pic>
    </p:spTree>
    <p:extLst>
      <p:ext uri="{BB962C8B-B14F-4D97-AF65-F5344CB8AC3E}">
        <p14:creationId xmlns:p14="http://schemas.microsoft.com/office/powerpoint/2010/main" val="2705740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C7D245-4B31-4D5F-82F9-9726F4D04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59669" cy="6858000"/>
          </a:xfrm>
        </p:spPr>
      </p:pic>
    </p:spTree>
    <p:extLst>
      <p:ext uri="{BB962C8B-B14F-4D97-AF65-F5344CB8AC3E}">
        <p14:creationId xmlns:p14="http://schemas.microsoft.com/office/powerpoint/2010/main" val="3934877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3F1898-9060-46B8-A0F1-EBF27E5A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45917" cy="6727371"/>
          </a:xfrm>
        </p:spPr>
      </p:pic>
    </p:spTree>
    <p:extLst>
      <p:ext uri="{BB962C8B-B14F-4D97-AF65-F5344CB8AC3E}">
        <p14:creationId xmlns:p14="http://schemas.microsoft.com/office/powerpoint/2010/main" val="3414934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1973C2-C267-4D18-A99F-642D1758B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72332" cy="6743700"/>
          </a:xfrm>
        </p:spPr>
      </p:pic>
    </p:spTree>
    <p:extLst>
      <p:ext uri="{BB962C8B-B14F-4D97-AF65-F5344CB8AC3E}">
        <p14:creationId xmlns:p14="http://schemas.microsoft.com/office/powerpoint/2010/main" val="2555293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F5FBA2-B368-4E58-AEE9-FF498244E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021095" cy="6678386"/>
          </a:xfrm>
        </p:spPr>
      </p:pic>
    </p:spTree>
    <p:extLst>
      <p:ext uri="{BB962C8B-B14F-4D97-AF65-F5344CB8AC3E}">
        <p14:creationId xmlns:p14="http://schemas.microsoft.com/office/powerpoint/2010/main" val="4023716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335796F-1693-4432-A182-38B3C7A9B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79383" cy="6694714"/>
          </a:xfrm>
        </p:spPr>
      </p:pic>
    </p:spTree>
    <p:extLst>
      <p:ext uri="{BB962C8B-B14F-4D97-AF65-F5344CB8AC3E}">
        <p14:creationId xmlns:p14="http://schemas.microsoft.com/office/powerpoint/2010/main" val="205542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09FF65-F66F-4225-B87E-6A23D5848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16273" cy="6629400"/>
          </a:xfrm>
        </p:spPr>
      </p:pic>
    </p:spTree>
    <p:extLst>
      <p:ext uri="{BB962C8B-B14F-4D97-AF65-F5344CB8AC3E}">
        <p14:creationId xmlns:p14="http://schemas.microsoft.com/office/powerpoint/2010/main" val="334552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F32236-DE14-4987-8829-873614C8B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22331" cy="6727371"/>
          </a:xfrm>
        </p:spPr>
      </p:pic>
    </p:spTree>
    <p:extLst>
      <p:ext uri="{BB962C8B-B14F-4D97-AF65-F5344CB8AC3E}">
        <p14:creationId xmlns:p14="http://schemas.microsoft.com/office/powerpoint/2010/main" val="4101472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35C27A-3038-4EFA-8AC3-F80DE495F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04450" cy="6858000"/>
          </a:xfrm>
        </p:spPr>
      </p:pic>
    </p:spTree>
    <p:extLst>
      <p:ext uri="{BB962C8B-B14F-4D97-AF65-F5344CB8AC3E}">
        <p14:creationId xmlns:p14="http://schemas.microsoft.com/office/powerpoint/2010/main" val="533825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8352F1-6BEA-47F8-918A-B7C3A5852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66217" cy="6711043"/>
          </a:xfrm>
        </p:spPr>
      </p:pic>
    </p:spTree>
    <p:extLst>
      <p:ext uri="{BB962C8B-B14F-4D97-AF65-F5344CB8AC3E}">
        <p14:creationId xmlns:p14="http://schemas.microsoft.com/office/powerpoint/2010/main" val="2324129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1DF21A-3C6C-4289-A9FF-A415B7502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65106" cy="6743700"/>
          </a:xfrm>
        </p:spPr>
      </p:pic>
    </p:spTree>
    <p:extLst>
      <p:ext uri="{BB962C8B-B14F-4D97-AF65-F5344CB8AC3E}">
        <p14:creationId xmlns:p14="http://schemas.microsoft.com/office/powerpoint/2010/main" val="1233172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BB75D7-A335-41C3-B764-05A2F3193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066053" cy="6694714"/>
          </a:xfrm>
        </p:spPr>
      </p:pic>
    </p:spTree>
    <p:extLst>
      <p:ext uri="{BB962C8B-B14F-4D97-AF65-F5344CB8AC3E}">
        <p14:creationId xmlns:p14="http://schemas.microsoft.com/office/powerpoint/2010/main" val="3410367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752CB0-6380-4106-87CC-DD4DB8A67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1975235" cy="6694714"/>
          </a:xfrm>
        </p:spPr>
      </p:pic>
    </p:spTree>
    <p:extLst>
      <p:ext uri="{BB962C8B-B14F-4D97-AF65-F5344CB8AC3E}">
        <p14:creationId xmlns:p14="http://schemas.microsoft.com/office/powerpoint/2010/main" val="1745441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3B8C3B-6852-4B9A-A9E8-84D3E3B76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57689" cy="6858000"/>
          </a:xfrm>
        </p:spPr>
      </p:pic>
    </p:spTree>
    <p:extLst>
      <p:ext uri="{BB962C8B-B14F-4D97-AF65-F5344CB8AC3E}">
        <p14:creationId xmlns:p14="http://schemas.microsoft.com/office/powerpoint/2010/main" val="2352066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A311C6-356D-4CE8-82D4-ADC902396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60729" cy="6755593"/>
          </a:xfrm>
        </p:spPr>
      </p:pic>
    </p:spTree>
    <p:extLst>
      <p:ext uri="{BB962C8B-B14F-4D97-AF65-F5344CB8AC3E}">
        <p14:creationId xmlns:p14="http://schemas.microsoft.com/office/powerpoint/2010/main" val="3897497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DEEFE0-6E25-44F6-B0AC-D9E348F9C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08585" cy="6694714"/>
          </a:xfrm>
        </p:spPr>
      </p:pic>
    </p:spTree>
    <p:extLst>
      <p:ext uri="{BB962C8B-B14F-4D97-AF65-F5344CB8AC3E}">
        <p14:creationId xmlns:p14="http://schemas.microsoft.com/office/powerpoint/2010/main" val="4209657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EAD8329-56D1-4108-8644-6992DF76D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47265" cy="6727371"/>
          </a:xfrm>
        </p:spPr>
      </p:pic>
    </p:spTree>
    <p:extLst>
      <p:ext uri="{BB962C8B-B14F-4D97-AF65-F5344CB8AC3E}">
        <p14:creationId xmlns:p14="http://schemas.microsoft.com/office/powerpoint/2010/main" val="300888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52D5806-8514-4D1B-9621-8E76BDE2B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043672" cy="33147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352FD3-4FED-4447-A09E-CFB33170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39933"/>
            <a:ext cx="6096000" cy="3418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8AFA35-9DAF-4245-B5CA-ED7C1C3F0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330"/>
            <a:ext cx="6116042" cy="3412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43467B-71D4-4F18-895F-7A55CF3C4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236" y="3526970"/>
            <a:ext cx="583957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28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F7DEA8B-6327-4E07-9099-B80BCF190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17192"/>
            <a:ext cx="12474079" cy="6975191"/>
          </a:xfrm>
        </p:spPr>
      </p:pic>
    </p:spTree>
    <p:extLst>
      <p:ext uri="{BB962C8B-B14F-4D97-AF65-F5344CB8AC3E}">
        <p14:creationId xmlns:p14="http://schemas.microsoft.com/office/powerpoint/2010/main" val="12275092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4EFDBB-AFFE-4CB4-A811-70E16792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233" cy="6727371"/>
          </a:xfrm>
        </p:spPr>
      </p:pic>
    </p:spTree>
    <p:extLst>
      <p:ext uri="{BB962C8B-B14F-4D97-AF65-F5344CB8AC3E}">
        <p14:creationId xmlns:p14="http://schemas.microsoft.com/office/powerpoint/2010/main" val="14532568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76271B-E426-46E4-80B2-520F38EFC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796" y="0"/>
            <a:ext cx="12263944" cy="6678386"/>
          </a:xfrm>
        </p:spPr>
      </p:pic>
    </p:spTree>
    <p:extLst>
      <p:ext uri="{BB962C8B-B14F-4D97-AF65-F5344CB8AC3E}">
        <p14:creationId xmlns:p14="http://schemas.microsoft.com/office/powerpoint/2010/main" val="1072734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217B2-F006-4AA1-8F44-290347EE2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278561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6C887-F523-4E3F-B215-0F5F1CB0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TV show</a:t>
            </a:r>
            <a:r>
              <a:rPr lang="ko-KR" altLang="en-US" dirty="0"/>
              <a:t> 태그 수와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7FC9E0-70E7-4B92-86E9-EF0110D02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675" y="1805365"/>
            <a:ext cx="3574090" cy="227857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372144-08B8-4BA8-B2DE-3870D0E5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70" y="4660325"/>
            <a:ext cx="2827714" cy="1110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80A093-0278-4E0B-B7FD-4501EADD1E50}"/>
              </a:ext>
            </a:extLst>
          </p:cNvPr>
          <p:cNvSpPr txBox="1"/>
          <p:nvPr/>
        </p:nvSpPr>
        <p:spPr>
          <a:xfrm>
            <a:off x="5208864" y="1957765"/>
            <a:ext cx="58655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상식적으로 한 영화에 태그의 종류 수가 많으면 많을수록 </a:t>
            </a:r>
            <a:r>
              <a:rPr lang="en-US" altLang="ko-KR" dirty="0"/>
              <a:t>viewpoint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높을 것으로 예상 되었는데 분석 결과 태그 종류와 </a:t>
            </a:r>
            <a:r>
              <a:rPr lang="en-US" altLang="ko-KR" dirty="0"/>
              <a:t>viewpoint</a:t>
            </a:r>
            <a:r>
              <a:rPr lang="ko-KR" altLang="en-US" dirty="0"/>
              <a:t>간의 상관성은 </a:t>
            </a:r>
            <a:r>
              <a:rPr lang="ko-KR" altLang="en-US" dirty="0" err="1"/>
              <a:t>없어보였다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태그 수와 </a:t>
            </a:r>
            <a:r>
              <a:rPr lang="en-US" altLang="ko-KR" dirty="0" err="1"/>
              <a:t>viewpoin</a:t>
            </a:r>
            <a:r>
              <a:rPr lang="ko-KR" altLang="en-US" dirty="0"/>
              <a:t>간의 </a:t>
            </a:r>
            <a:r>
              <a:rPr lang="ko-KR" altLang="en-US" dirty="0" err="1"/>
              <a:t>산점도를</a:t>
            </a:r>
            <a:r>
              <a:rPr lang="ko-KR" altLang="en-US" dirty="0"/>
              <a:t> 확인 하였고</a:t>
            </a:r>
            <a:r>
              <a:rPr lang="en-US" altLang="ko-KR" dirty="0"/>
              <a:t>, tv show </a:t>
            </a:r>
            <a:r>
              <a:rPr lang="ko-KR" altLang="en-US" dirty="0"/>
              <a:t>또한 낮은 태그 수에 많이 분포 되어있었다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상관계수를 확인한 결과 </a:t>
            </a:r>
            <a:r>
              <a:rPr lang="en-US" altLang="ko-KR" dirty="0"/>
              <a:t>0.04</a:t>
            </a:r>
            <a:r>
              <a:rPr lang="ko-KR" altLang="en-US" dirty="0"/>
              <a:t>정도로 매우 낮게 나왔다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영화와 마찬가지로 태그 수와 </a:t>
            </a:r>
            <a:r>
              <a:rPr lang="en-US" altLang="ko-KR" dirty="0"/>
              <a:t>viewpoint</a:t>
            </a:r>
            <a:r>
              <a:rPr lang="ko-KR" altLang="en-US" dirty="0"/>
              <a:t>간의 연관성은 </a:t>
            </a:r>
            <a:r>
              <a:rPr lang="ko-KR" altLang="en-US" dirty="0" err="1"/>
              <a:t>없어보였다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032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30B7E8-60A3-43CC-925B-9E998D59D426}"/>
              </a:ext>
            </a:extLst>
          </p:cNvPr>
          <p:cNvSpPr txBox="1"/>
          <p:nvPr/>
        </p:nvSpPr>
        <p:spPr>
          <a:xfrm>
            <a:off x="4716780" y="1472970"/>
            <a:ext cx="7138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</a:t>
            </a:r>
            <a:r>
              <a:rPr lang="en-US" altLang="ko-KR" dirty="0"/>
              <a:t>tv show</a:t>
            </a:r>
            <a:r>
              <a:rPr lang="ko-KR" altLang="en-US" dirty="0"/>
              <a:t> 데이터 셋에서 </a:t>
            </a:r>
            <a:r>
              <a:rPr lang="ko-KR" altLang="en-US" dirty="0" err="1"/>
              <a:t>태그별</a:t>
            </a:r>
            <a:r>
              <a:rPr lang="ko-KR" altLang="en-US" dirty="0"/>
              <a:t> 빈도수를 확인하기 위해 간단하게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확인한 결과 </a:t>
            </a:r>
            <a:endParaRPr lang="en-US" altLang="ko-KR" dirty="0"/>
          </a:p>
          <a:p>
            <a:r>
              <a:rPr lang="en-US" altLang="ko-KR" dirty="0"/>
              <a:t>TV Comedies </a:t>
            </a:r>
            <a:r>
              <a:rPr lang="ko-KR" altLang="en-US" dirty="0"/>
              <a:t>태그와 </a:t>
            </a:r>
            <a:r>
              <a:rPr lang="en-US" altLang="ko-KR" dirty="0"/>
              <a:t>TV dramas </a:t>
            </a:r>
            <a:r>
              <a:rPr lang="ko-KR" altLang="en-US" dirty="0"/>
              <a:t>태그가 다른 태그들 보다 빈도수가 높아 보였다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실제로도 그런지 확인하기 위해 바차트와 파이차트를 그려서 확인하여 보았다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그렇다면 상위 </a:t>
            </a:r>
            <a:r>
              <a:rPr lang="en-US" altLang="ko-KR" dirty="0"/>
              <a:t>viewpoint</a:t>
            </a:r>
            <a:r>
              <a:rPr lang="ko-KR" altLang="en-US" dirty="0"/>
              <a:t>를 가지고 있는 태그들은 특정 태그들과 연관이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53442CA-2BAF-4600-A8A3-1BA27143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" y="1634808"/>
            <a:ext cx="4381264" cy="4351338"/>
          </a:xfr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BC8717F-FB75-453A-B9E3-BD48B1BEA70F}"/>
              </a:ext>
            </a:extLst>
          </p:cNvPr>
          <p:cNvSpPr txBox="1">
            <a:spLocks/>
          </p:cNvSpPr>
          <p:nvPr/>
        </p:nvSpPr>
        <p:spPr>
          <a:xfrm>
            <a:off x="52324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TV show</a:t>
            </a:r>
            <a:r>
              <a:rPr lang="ko-KR" altLang="en-US" dirty="0"/>
              <a:t> 태그 와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</a:p>
        </p:txBody>
      </p:sp>
      <p:pic>
        <p:nvPicPr>
          <p:cNvPr id="15" name="내용 개체 틀 15">
            <a:extLst>
              <a:ext uri="{FF2B5EF4-FFF2-40B4-BE49-F238E27FC236}">
                <a16:creationId xmlns:a16="http://schemas.microsoft.com/office/drawing/2014/main" id="{D2C50222-DFD9-4DC0-9210-B7151FE6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43" y="3750398"/>
            <a:ext cx="7291357" cy="29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67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709FA-D4C1-4B75-8DBD-9DA10B0C9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79717"/>
            <a:ext cx="10515600" cy="1325563"/>
          </a:xfrm>
        </p:spPr>
        <p:txBody>
          <a:bodyPr/>
          <a:lstStyle/>
          <a:p>
            <a:r>
              <a:rPr lang="ko-KR" altLang="en-US" dirty="0"/>
              <a:t>영화 태그와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CBC41C69-4519-49C2-AD0C-5E1284FF0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40" y="1304170"/>
            <a:ext cx="6536209" cy="26379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0B2E2-9497-4EFC-88A4-4B3CEE5E39C5}"/>
              </a:ext>
            </a:extLst>
          </p:cNvPr>
          <p:cNvSpPr txBox="1"/>
          <p:nvPr/>
        </p:nvSpPr>
        <p:spPr>
          <a:xfrm>
            <a:off x="6959600" y="1483360"/>
            <a:ext cx="4094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위의 차트는 전체 태그들의 카운트 수를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태그들의 분포를 본 것이고</a:t>
            </a:r>
            <a:r>
              <a:rPr lang="en-US" altLang="ko-KR" dirty="0"/>
              <a:t>, </a:t>
            </a:r>
            <a:r>
              <a:rPr lang="ko-KR" altLang="en-US" dirty="0"/>
              <a:t>아래의 차트는 </a:t>
            </a:r>
            <a:r>
              <a:rPr lang="en-US" altLang="ko-KR" dirty="0"/>
              <a:t>viewpoint </a:t>
            </a:r>
            <a:r>
              <a:rPr lang="ko-KR" altLang="en-US" dirty="0"/>
              <a:t>기준으로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tv show</a:t>
            </a:r>
            <a:r>
              <a:rPr lang="ko-KR" altLang="en-US" dirty="0"/>
              <a:t>의 태그들의 분포를 확인해 본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26B84-205B-44A7-A04A-BD6CF4BFAED4}"/>
              </a:ext>
            </a:extLst>
          </p:cNvPr>
          <p:cNvSpPr txBox="1"/>
          <p:nvPr/>
        </p:nvSpPr>
        <p:spPr>
          <a:xfrm>
            <a:off x="6959600" y="3620315"/>
            <a:ext cx="4389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과연 그러면 얼마나 비슷할까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체크리스트를 활용하여 유사도를 확인한 결과 </a:t>
            </a:r>
            <a:r>
              <a:rPr lang="en-US" altLang="ko-KR" dirty="0"/>
              <a:t>0.85</a:t>
            </a:r>
            <a:r>
              <a:rPr lang="ko-KR" altLang="en-US" dirty="0"/>
              <a:t>정도로 매우 높게 나왔다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특정 태그들이 상위 </a:t>
            </a:r>
            <a:r>
              <a:rPr lang="en-US" altLang="ko-KR" dirty="0"/>
              <a:t>viewpoint</a:t>
            </a:r>
            <a:r>
              <a:rPr lang="ko-KR" altLang="en-US" dirty="0"/>
              <a:t>와 연관이 있다고 볼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8C76DF3-8B53-4AC4-BC29-0E785872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3942102"/>
            <a:ext cx="6536208" cy="26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8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FE8BD-4E8F-4C62-B2B0-D1CE47AA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Movie Runtime</a:t>
            </a:r>
            <a:r>
              <a:rPr lang="ko-KR" altLang="en-US" dirty="0"/>
              <a:t>과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01688D9-D2BC-43D6-86C4-F93D531ED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29" y="1541144"/>
            <a:ext cx="6327351" cy="47682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1A307-1D0A-4B32-9FBD-40C9A8A2BC96}"/>
              </a:ext>
            </a:extLst>
          </p:cNvPr>
          <p:cNvSpPr txBox="1"/>
          <p:nvPr/>
        </p:nvSpPr>
        <p:spPr>
          <a:xfrm>
            <a:off x="6801861" y="1555432"/>
            <a:ext cx="5184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전체 </a:t>
            </a:r>
            <a:r>
              <a:rPr lang="en-US" altLang="ko-KR" dirty="0"/>
              <a:t>Movie</a:t>
            </a:r>
            <a:r>
              <a:rPr lang="ko-KR" altLang="en-US" dirty="0"/>
              <a:t>의 </a:t>
            </a:r>
            <a:r>
              <a:rPr lang="en-US" altLang="ko-KR" dirty="0"/>
              <a:t>runtime</a:t>
            </a:r>
            <a:r>
              <a:rPr lang="ko-KR" altLang="en-US" dirty="0"/>
              <a:t> 분포를 확인해 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대부분의 </a:t>
            </a:r>
            <a:r>
              <a:rPr lang="en-US" altLang="ko-KR" dirty="0"/>
              <a:t>Movie runtime</a:t>
            </a:r>
            <a:r>
              <a:rPr lang="ko-KR" altLang="en-US" dirty="0"/>
              <a:t>이 </a:t>
            </a:r>
            <a:r>
              <a:rPr lang="en-US" altLang="ko-KR" dirty="0"/>
              <a:t>1 – 2</a:t>
            </a:r>
            <a:r>
              <a:rPr lang="ko-KR" altLang="en-US" dirty="0"/>
              <a:t>시간 사이인 것으로 나왔다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viewpoint </a:t>
            </a:r>
            <a:r>
              <a:rPr lang="ko-KR" altLang="en-US" dirty="0"/>
              <a:t>기준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Movie</a:t>
            </a:r>
            <a:r>
              <a:rPr lang="ko-KR" altLang="en-US" dirty="0"/>
              <a:t>의 </a:t>
            </a:r>
            <a:r>
              <a:rPr lang="en-US" altLang="ko-KR" dirty="0"/>
              <a:t>runtime </a:t>
            </a:r>
            <a:r>
              <a:rPr lang="ko-KR" altLang="en-US" dirty="0"/>
              <a:t>분포는 어떻게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8978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CA1CF-782B-4FAD-98DC-59D11CE7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Movie Runtime</a:t>
            </a:r>
            <a:r>
              <a:rPr lang="ko-KR" altLang="en-US" dirty="0"/>
              <a:t>과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D26F10-228D-41E0-84A6-ED601BF7C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357" y="1690688"/>
            <a:ext cx="619420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F599B-9E1A-446C-964F-7F6C35419F84}"/>
              </a:ext>
            </a:extLst>
          </p:cNvPr>
          <p:cNvSpPr txBox="1"/>
          <p:nvPr/>
        </p:nvSpPr>
        <p:spPr>
          <a:xfrm>
            <a:off x="6827520" y="1792902"/>
            <a:ext cx="5184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Viewpoint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Movie</a:t>
            </a:r>
            <a:r>
              <a:rPr lang="ko-KR" altLang="en-US" dirty="0"/>
              <a:t>의 </a:t>
            </a:r>
            <a:r>
              <a:rPr lang="en-US" altLang="ko-KR" dirty="0"/>
              <a:t>runtime</a:t>
            </a:r>
            <a:r>
              <a:rPr lang="ko-KR" altLang="en-US" dirty="0"/>
              <a:t> 빈도 수를 확인해 보았더니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전체 데이터셋에서 대부분을 차지하던 </a:t>
            </a:r>
            <a:r>
              <a:rPr lang="en-US" altLang="ko-KR" dirty="0"/>
              <a:t>1-2</a:t>
            </a:r>
            <a:r>
              <a:rPr lang="ko-KR" altLang="en-US" dirty="0"/>
              <a:t>시간의  </a:t>
            </a:r>
            <a:r>
              <a:rPr lang="en-US" altLang="ko-KR" dirty="0" err="1"/>
              <a:t>runtim</a:t>
            </a:r>
            <a:r>
              <a:rPr lang="ko-KR" altLang="en-US" dirty="0"/>
              <a:t>을 가지는 </a:t>
            </a:r>
            <a:r>
              <a:rPr lang="en-US" altLang="ko-KR" dirty="0"/>
              <a:t>Movie</a:t>
            </a:r>
            <a:r>
              <a:rPr lang="ko-KR" altLang="en-US" dirty="0"/>
              <a:t>가 대부분을 차지했다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r>
              <a:rPr lang="en-US" altLang="ko-KR" dirty="0"/>
              <a:t>1-2</a:t>
            </a:r>
            <a:r>
              <a:rPr lang="ko-KR" altLang="en-US" dirty="0"/>
              <a:t>시간의 </a:t>
            </a:r>
            <a:r>
              <a:rPr lang="en-US" altLang="ko-KR" dirty="0"/>
              <a:t>runtime</a:t>
            </a:r>
            <a:r>
              <a:rPr lang="ko-KR" altLang="en-US" dirty="0"/>
              <a:t>을 가지는 </a:t>
            </a:r>
            <a:r>
              <a:rPr lang="en-US" altLang="ko-KR" dirty="0"/>
              <a:t>Movie</a:t>
            </a:r>
            <a:r>
              <a:rPr lang="ko-KR" altLang="en-US" dirty="0"/>
              <a:t>들이 </a:t>
            </a:r>
            <a:r>
              <a:rPr lang="en-US" altLang="ko-KR" dirty="0"/>
              <a:t>viewpoint</a:t>
            </a:r>
            <a:r>
              <a:rPr lang="ko-KR" altLang="en-US" dirty="0"/>
              <a:t>가 높은 경향을 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317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27376-A3CF-4C63-90A3-1DB919C4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TV show Runtime</a:t>
            </a:r>
            <a:r>
              <a:rPr lang="ko-KR" altLang="en-US" dirty="0"/>
              <a:t>과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CFCE386F-F490-48DB-BFEC-9B3B02C08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50" y="1856105"/>
            <a:ext cx="6427139" cy="4351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A7A473-87BD-40E3-8CA2-2CBF936B35D5}"/>
              </a:ext>
            </a:extLst>
          </p:cNvPr>
          <p:cNvSpPr txBox="1"/>
          <p:nvPr/>
        </p:nvSpPr>
        <p:spPr>
          <a:xfrm>
            <a:off x="6797040" y="1856104"/>
            <a:ext cx="5184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Movie runtime </a:t>
            </a:r>
            <a:r>
              <a:rPr lang="ko-KR" altLang="en-US" dirty="0"/>
              <a:t>분석한 것과 같이 전체 </a:t>
            </a:r>
            <a:r>
              <a:rPr lang="en-US" altLang="ko-KR" dirty="0"/>
              <a:t>tv show</a:t>
            </a:r>
            <a:r>
              <a:rPr lang="ko-KR" altLang="en-US" dirty="0"/>
              <a:t>의 런타임 분포를 확인해 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대부분의 </a:t>
            </a:r>
            <a:r>
              <a:rPr lang="en-US" altLang="ko-KR" dirty="0"/>
              <a:t>tv show</a:t>
            </a:r>
            <a:r>
              <a:rPr lang="ko-KR" altLang="en-US" dirty="0"/>
              <a:t>가 </a:t>
            </a:r>
            <a:r>
              <a:rPr lang="en-US" altLang="ko-KR" dirty="0"/>
              <a:t>30</a:t>
            </a:r>
            <a:r>
              <a:rPr lang="ko-KR" altLang="en-US" dirty="0"/>
              <a:t>분 미만인 것으로 나왔다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viewpoint </a:t>
            </a:r>
            <a:r>
              <a:rPr lang="ko-KR" altLang="en-US" dirty="0"/>
              <a:t>기준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tv show</a:t>
            </a:r>
            <a:r>
              <a:rPr lang="ko-KR" altLang="en-US" dirty="0"/>
              <a:t>의 </a:t>
            </a:r>
            <a:r>
              <a:rPr lang="en-US" altLang="ko-KR" dirty="0"/>
              <a:t>runtime </a:t>
            </a:r>
            <a:r>
              <a:rPr lang="ko-KR" altLang="en-US" dirty="0"/>
              <a:t>분포는 어떻게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70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D053780-2DE7-491C-A690-F14F85A26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396134" cy="34290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6F9B5A-D0B4-44C8-90DC-F9155E078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6396134" cy="3556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21666-8CE7-43A9-897F-CA0BAAAFA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133" y="0"/>
            <a:ext cx="593020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5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8AC42-4DD4-46B2-ABBB-7F54AF21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TV show Runtime</a:t>
            </a:r>
            <a:r>
              <a:rPr lang="ko-KR" altLang="en-US" dirty="0"/>
              <a:t>과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F6E1596F-03D5-4D84-90AE-671797469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59" y="1792902"/>
            <a:ext cx="6233973" cy="42649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FC83B-8335-4F0E-8D28-B7745926C46B}"/>
              </a:ext>
            </a:extLst>
          </p:cNvPr>
          <p:cNvSpPr txBox="1"/>
          <p:nvPr/>
        </p:nvSpPr>
        <p:spPr>
          <a:xfrm>
            <a:off x="6827520" y="1792902"/>
            <a:ext cx="51846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Viewpoint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tv show</a:t>
            </a:r>
            <a:r>
              <a:rPr lang="ko-KR" altLang="en-US" dirty="0"/>
              <a:t>의 </a:t>
            </a:r>
            <a:r>
              <a:rPr lang="en-US" altLang="ko-KR" dirty="0"/>
              <a:t>runtime</a:t>
            </a:r>
            <a:r>
              <a:rPr lang="ko-KR" altLang="en-US" dirty="0"/>
              <a:t> 빈도 수를 확인해 보았더니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전체 데이터셋에서 대부분을 차지하던 </a:t>
            </a:r>
            <a:r>
              <a:rPr lang="en-US" altLang="ko-KR" dirty="0"/>
              <a:t>30</a:t>
            </a:r>
            <a:r>
              <a:rPr lang="ko-KR" altLang="en-US" dirty="0"/>
              <a:t>분 미만의 </a:t>
            </a:r>
            <a:r>
              <a:rPr lang="en-US" altLang="ko-KR" dirty="0"/>
              <a:t>runtime</a:t>
            </a:r>
            <a:r>
              <a:rPr lang="ko-KR" altLang="en-US" dirty="0"/>
              <a:t>을 가지는 </a:t>
            </a:r>
            <a:r>
              <a:rPr lang="en-US" altLang="ko-KR" dirty="0"/>
              <a:t>tv</a:t>
            </a:r>
            <a:r>
              <a:rPr lang="ko-KR" altLang="en-US" dirty="0"/>
              <a:t> </a:t>
            </a:r>
            <a:r>
              <a:rPr lang="en-US" altLang="ko-KR" dirty="0"/>
              <a:t>show</a:t>
            </a:r>
            <a:r>
              <a:rPr lang="ko-KR" altLang="en-US" dirty="0"/>
              <a:t>가 대부분을 차지했다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r>
              <a:rPr lang="en-US" altLang="ko-KR" dirty="0"/>
              <a:t>30</a:t>
            </a:r>
            <a:r>
              <a:rPr lang="ko-KR" altLang="en-US" dirty="0"/>
              <a:t>분 미만의 </a:t>
            </a:r>
            <a:r>
              <a:rPr lang="en-US" altLang="ko-KR" dirty="0"/>
              <a:t>runtime</a:t>
            </a:r>
            <a:r>
              <a:rPr lang="ko-KR" altLang="en-US" dirty="0"/>
              <a:t>을 가지는 </a:t>
            </a:r>
            <a:r>
              <a:rPr lang="en-US" altLang="ko-KR" dirty="0"/>
              <a:t>tv show</a:t>
            </a:r>
            <a:r>
              <a:rPr lang="ko-KR" altLang="en-US" dirty="0"/>
              <a:t>들이 </a:t>
            </a:r>
            <a:r>
              <a:rPr lang="en-US" altLang="ko-KR" dirty="0"/>
              <a:t>viewpoint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높은 경향을 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942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B5F84-6326-48F5-9D15-869BC8CE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View Rating</a:t>
            </a:r>
            <a:r>
              <a:rPr lang="ko-KR" altLang="en-US" dirty="0"/>
              <a:t>과 </a:t>
            </a:r>
            <a:r>
              <a:rPr lang="en-US" altLang="ko-KR" dirty="0"/>
              <a:t>View point </a:t>
            </a:r>
            <a:r>
              <a:rPr lang="ko-KR" altLang="en-US" dirty="0"/>
              <a:t>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4F0B55-0E40-40BA-BB7A-7BD11229D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19568"/>
            <a:ext cx="5684520" cy="46180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DFD79-6742-4DA3-8D95-C3BBFF99C8C1}"/>
              </a:ext>
            </a:extLst>
          </p:cNvPr>
          <p:cNvSpPr txBox="1"/>
          <p:nvPr/>
        </p:nvSpPr>
        <p:spPr>
          <a:xfrm>
            <a:off x="6858000" y="1619568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넷플릭스에서는</a:t>
            </a:r>
            <a:r>
              <a:rPr lang="ko-KR" altLang="en-US" dirty="0"/>
              <a:t> 시청연령을 코드로 제공하고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코드에 맞는 연령대이다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Null</a:t>
            </a:r>
            <a:r>
              <a:rPr lang="ko-KR" altLang="en-US" dirty="0"/>
              <a:t>값은 코드와 중복되지 않게 하기 위해서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채워 넣었다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9545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F8EBF-0305-4DE2-95A9-39291C1C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68929" cy="1400530"/>
          </a:xfrm>
        </p:spPr>
        <p:txBody>
          <a:bodyPr/>
          <a:lstStyle/>
          <a:p>
            <a:r>
              <a:rPr lang="ko-KR" altLang="en-US" dirty="0"/>
              <a:t>전체 데이터에서의 </a:t>
            </a:r>
            <a:r>
              <a:rPr lang="en-US" altLang="ko-KR" dirty="0"/>
              <a:t>view rating </a:t>
            </a:r>
            <a:r>
              <a:rPr lang="ko-KR" altLang="en-US" dirty="0"/>
              <a:t>분포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A4862A0-884D-45D1-9C2D-E88458D08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5460"/>
            <a:ext cx="5999480" cy="4600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844F2A-9C2C-4B01-A53C-11F7F26C271B}"/>
              </a:ext>
            </a:extLst>
          </p:cNvPr>
          <p:cNvSpPr txBox="1"/>
          <p:nvPr/>
        </p:nvSpPr>
        <p:spPr>
          <a:xfrm>
            <a:off x="7162800" y="1895460"/>
            <a:ext cx="447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데이터셋에서 </a:t>
            </a:r>
            <a:r>
              <a:rPr lang="en-US" altLang="ko-KR" dirty="0"/>
              <a:t>view rating</a:t>
            </a:r>
            <a:r>
              <a:rPr lang="ko-KR" altLang="en-US" dirty="0"/>
              <a:t>의 분포를 확인해 보았을 때 전체적으로 어린이 컨텐츠들이 다른 컨텐츠들보다 월등히 많았고</a:t>
            </a:r>
            <a:r>
              <a:rPr lang="en-US" altLang="ko-KR" dirty="0"/>
              <a:t>, </a:t>
            </a:r>
            <a:r>
              <a:rPr lang="ko-KR" altLang="en-US" dirty="0"/>
              <a:t>다음으로 </a:t>
            </a:r>
            <a:r>
              <a:rPr lang="en-US" altLang="ko-KR" dirty="0"/>
              <a:t>17</a:t>
            </a:r>
            <a:r>
              <a:rPr lang="ko-KR" altLang="en-US" dirty="0"/>
              <a:t>세 이상 컨텐츠가 뒤따랐다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en-US" altLang="ko-KR" dirty="0"/>
              <a:t>movie</a:t>
            </a:r>
            <a:r>
              <a:rPr lang="ko-KR" altLang="en-US" dirty="0"/>
              <a:t>와 </a:t>
            </a:r>
            <a:r>
              <a:rPr lang="en-US" altLang="ko-KR" dirty="0"/>
              <a:t>tv show</a:t>
            </a:r>
            <a:r>
              <a:rPr lang="ko-KR" altLang="en-US" dirty="0"/>
              <a:t>로 나누어서 시청연령의 분포를 확인해 보았다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7105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B4735-1236-4310-B2C3-D25EE8D5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387649" cy="1400530"/>
          </a:xfrm>
        </p:spPr>
        <p:txBody>
          <a:bodyPr/>
          <a:lstStyle/>
          <a:p>
            <a:r>
              <a:rPr lang="en-US" altLang="ko-KR" dirty="0"/>
              <a:t>Movie View Rating</a:t>
            </a:r>
            <a:r>
              <a:rPr lang="ko-KR" altLang="en-US" dirty="0"/>
              <a:t>과 </a:t>
            </a:r>
            <a:r>
              <a:rPr lang="en-US" altLang="ko-KR" dirty="0"/>
              <a:t>View point </a:t>
            </a:r>
            <a:r>
              <a:rPr lang="ko-KR" altLang="en-US" dirty="0"/>
              <a:t>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20D65F-2F53-4C7A-8247-F5FDF3245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22" y="1571624"/>
            <a:ext cx="6583546" cy="4524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A475F-5C4A-429A-8116-13A57746B95C}"/>
              </a:ext>
            </a:extLst>
          </p:cNvPr>
          <p:cNvSpPr txBox="1"/>
          <p:nvPr/>
        </p:nvSpPr>
        <p:spPr>
          <a:xfrm>
            <a:off x="7360920" y="1571624"/>
            <a:ext cx="42316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</a:t>
            </a:r>
            <a:r>
              <a:rPr lang="en-US" altLang="ko-KR" dirty="0"/>
              <a:t>Movie </a:t>
            </a:r>
            <a:r>
              <a:rPr lang="ko-KR" altLang="en-US" dirty="0"/>
              <a:t>시청연령에 대한 분포를 먼저 확인해 보았다</a:t>
            </a:r>
            <a:r>
              <a:rPr lang="en-US" altLang="ko-KR" dirty="0"/>
              <a:t>. Null</a:t>
            </a:r>
            <a:r>
              <a:rPr lang="ko-KR" altLang="en-US" dirty="0"/>
              <a:t>값의 분포가 </a:t>
            </a:r>
            <a:r>
              <a:rPr lang="en-US" altLang="ko-KR" dirty="0"/>
              <a:t>500</a:t>
            </a:r>
            <a:r>
              <a:rPr lang="ko-KR" altLang="en-US" dirty="0"/>
              <a:t>개로 많은 편에 속했다</a:t>
            </a:r>
            <a:r>
              <a:rPr lang="en-US" altLang="ko-KR" dirty="0"/>
              <a:t>. </a:t>
            </a:r>
            <a:r>
              <a:rPr lang="ko-KR" altLang="en-US" dirty="0"/>
              <a:t>정확한 이유는 확인되지 않지만 </a:t>
            </a:r>
            <a:r>
              <a:rPr lang="en-US" altLang="ko-KR" dirty="0"/>
              <a:t>flix patrol</a:t>
            </a:r>
            <a:r>
              <a:rPr lang="ko-KR" altLang="en-US" dirty="0"/>
              <a:t>에서 데이터를 크롤링하여 가져오는 과정에서 누락되거나 </a:t>
            </a:r>
            <a:r>
              <a:rPr lang="en-US" altLang="ko-KR" dirty="0" err="1"/>
              <a:t>kaggle</a:t>
            </a:r>
            <a:r>
              <a:rPr lang="ko-KR" altLang="en-US" dirty="0"/>
              <a:t>에서 데이터를 취합하는 시기에 아직 연령제한이 부여</a:t>
            </a:r>
            <a:endParaRPr lang="en-US" altLang="ko-KR" dirty="0"/>
          </a:p>
          <a:p>
            <a:r>
              <a:rPr lang="ko-KR" altLang="en-US" dirty="0"/>
              <a:t>되지 않아 </a:t>
            </a:r>
            <a:r>
              <a:rPr lang="en-US" altLang="ko-KR" dirty="0"/>
              <a:t>null</a:t>
            </a:r>
            <a:r>
              <a:rPr lang="ko-KR" altLang="en-US" dirty="0"/>
              <a:t>값이 생긴 것으로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대부분이 전체 </a:t>
            </a:r>
            <a:r>
              <a:rPr lang="ko-KR" altLang="en-US" dirty="0" err="1"/>
              <a:t>연령가와</a:t>
            </a:r>
            <a:r>
              <a:rPr lang="ko-KR" altLang="en-US" dirty="0"/>
              <a:t> 어린이 컨텐츠들이 주를 이루었다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viewpoint </a:t>
            </a:r>
            <a:r>
              <a:rPr lang="ko-KR" altLang="en-US" dirty="0"/>
              <a:t>기준 상위 </a:t>
            </a:r>
            <a:r>
              <a:rPr lang="en-US" altLang="ko-KR" dirty="0"/>
              <a:t>20</a:t>
            </a:r>
            <a:r>
              <a:rPr lang="ko-KR" altLang="en-US" dirty="0"/>
              <a:t>개의 영화의 시청연령의 분포는 어떻게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2254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0D46E-0663-4E5C-A7EB-93C198686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5089" cy="1400530"/>
          </a:xfrm>
        </p:spPr>
        <p:txBody>
          <a:bodyPr/>
          <a:lstStyle/>
          <a:p>
            <a:r>
              <a:rPr lang="en-US" altLang="ko-KR" dirty="0"/>
              <a:t>Movie View Rating</a:t>
            </a:r>
            <a:r>
              <a:rPr lang="ko-KR" altLang="en-US" dirty="0"/>
              <a:t>과 </a:t>
            </a:r>
            <a:r>
              <a:rPr lang="en-US" altLang="ko-KR" dirty="0"/>
              <a:t>View point </a:t>
            </a:r>
            <a:r>
              <a:rPr lang="ko-KR" altLang="en-US" dirty="0"/>
              <a:t>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25D305-E535-4B17-8665-8850FF75E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96" y="1690688"/>
            <a:ext cx="657568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07BA3A-9BA4-4008-91FD-150BFD4B2541}"/>
              </a:ext>
            </a:extLst>
          </p:cNvPr>
          <p:cNvSpPr txBox="1"/>
          <p:nvPr/>
        </p:nvSpPr>
        <p:spPr>
          <a:xfrm>
            <a:off x="7193280" y="1741488"/>
            <a:ext cx="4358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 point </a:t>
            </a:r>
            <a:r>
              <a:rPr lang="ko-KR" altLang="en-US" dirty="0"/>
              <a:t>기준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Movie</a:t>
            </a:r>
            <a:r>
              <a:rPr lang="ko-KR" altLang="en-US" dirty="0"/>
              <a:t>의 시청연령의 분포를 확인했을 때 전체 </a:t>
            </a:r>
            <a:r>
              <a:rPr lang="en-US" altLang="ko-KR" dirty="0"/>
              <a:t>Movie </a:t>
            </a:r>
            <a:r>
              <a:rPr lang="ko-KR" altLang="en-US" dirty="0"/>
              <a:t>에서의 신청연령 분포와 크게 다르지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어린이 컨텐츠들이 상위 </a:t>
            </a:r>
            <a:r>
              <a:rPr lang="en-US" altLang="ko-KR" dirty="0"/>
              <a:t>viewpoint</a:t>
            </a:r>
            <a:r>
              <a:rPr lang="ko-KR" altLang="en-US" dirty="0"/>
              <a:t>에 분포하는 것으로 보인다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8344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E2277-3FB6-4DFE-B296-2BDF5D16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397809" cy="1400530"/>
          </a:xfrm>
        </p:spPr>
        <p:txBody>
          <a:bodyPr/>
          <a:lstStyle/>
          <a:p>
            <a:r>
              <a:rPr lang="en-US" altLang="ko-KR" dirty="0"/>
              <a:t>Tv show View Rating</a:t>
            </a:r>
            <a:r>
              <a:rPr lang="ko-KR" altLang="en-US" dirty="0"/>
              <a:t>과 </a:t>
            </a:r>
            <a:r>
              <a:rPr lang="en-US" altLang="ko-KR" dirty="0"/>
              <a:t>View point </a:t>
            </a:r>
            <a:r>
              <a:rPr lang="ko-KR" altLang="en-US" dirty="0"/>
              <a:t>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9F8FFE-01F1-466E-B5D5-85E23A7F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EC911B-424B-4794-B2DA-B3BA892B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0" y="1680803"/>
            <a:ext cx="6927180" cy="4640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0B174-7BEF-41F7-A0ED-5DC08B8B55C7}"/>
              </a:ext>
            </a:extLst>
          </p:cNvPr>
          <p:cNvSpPr txBox="1"/>
          <p:nvPr/>
        </p:nvSpPr>
        <p:spPr>
          <a:xfrm>
            <a:off x="7376160" y="1677628"/>
            <a:ext cx="43992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Tv show </a:t>
            </a:r>
            <a:r>
              <a:rPr lang="ko-KR" altLang="en-US" dirty="0"/>
              <a:t>전체 데이터 셋에서 연령대의 분포는 </a:t>
            </a:r>
            <a:r>
              <a:rPr lang="en-US" altLang="ko-KR" dirty="0"/>
              <a:t>null</a:t>
            </a:r>
            <a:r>
              <a:rPr lang="ko-KR" altLang="en-US" dirty="0"/>
              <a:t>값이 </a:t>
            </a:r>
            <a:r>
              <a:rPr lang="en-US" altLang="ko-KR" dirty="0"/>
              <a:t>230</a:t>
            </a:r>
            <a:r>
              <a:rPr lang="ko-KR" altLang="en-US" dirty="0"/>
              <a:t>개로 제일 많았다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이유는 </a:t>
            </a:r>
            <a:r>
              <a:rPr lang="en-US" altLang="ko-KR" dirty="0"/>
              <a:t>Movie </a:t>
            </a:r>
            <a:r>
              <a:rPr lang="ko-KR" altLang="en-US" dirty="0"/>
              <a:t>데이터와 마찬가지로 데이터셋 취합과정에서 누락된 경우가 있을 수도 있고</a:t>
            </a:r>
            <a:r>
              <a:rPr lang="en-US" altLang="ko-KR" dirty="0"/>
              <a:t>, TV show</a:t>
            </a:r>
            <a:r>
              <a:rPr lang="ko-KR" altLang="en-US" dirty="0"/>
              <a:t>의 경우 매번 편성되는 화마다 시청연령이 바뀔 수도 있기 때문에 그런 것으로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null</a:t>
            </a:r>
            <a:r>
              <a:rPr lang="ko-KR" altLang="en-US" dirty="0"/>
              <a:t>값을 제외하고 대부분을 차지하는 것은 </a:t>
            </a:r>
            <a:r>
              <a:rPr lang="en-US" altLang="ko-KR" dirty="0"/>
              <a:t>17</a:t>
            </a:r>
            <a:r>
              <a:rPr lang="ko-KR" altLang="en-US" dirty="0"/>
              <a:t>세 </a:t>
            </a:r>
            <a:r>
              <a:rPr lang="ko-KR" altLang="en-US" dirty="0" err="1"/>
              <a:t>이상나</a:t>
            </a:r>
            <a:r>
              <a:rPr lang="ko-KR" altLang="en-US" dirty="0"/>
              <a:t> </a:t>
            </a:r>
            <a:r>
              <a:rPr lang="en-US" altLang="ko-KR" dirty="0"/>
              <a:t>14</a:t>
            </a:r>
            <a:r>
              <a:rPr lang="ko-KR" altLang="en-US" dirty="0"/>
              <a:t>세 이상의 시청 제한 컨텐츠들이 대부분을 차지했다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en-US" altLang="ko-KR" dirty="0"/>
              <a:t>view point </a:t>
            </a:r>
            <a:r>
              <a:rPr lang="ko-KR" altLang="en-US" dirty="0"/>
              <a:t>상위에 있는 </a:t>
            </a:r>
            <a:r>
              <a:rPr lang="en-US" altLang="ko-KR" dirty="0"/>
              <a:t>tv show</a:t>
            </a:r>
            <a:r>
              <a:rPr lang="ko-KR" altLang="en-US" dirty="0"/>
              <a:t>들의 시청연령 분포는 어떻게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628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F6F77-DE6F-469E-AA78-9FCA1EBA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" y="415925"/>
            <a:ext cx="10515600" cy="1325563"/>
          </a:xfrm>
        </p:spPr>
        <p:txBody>
          <a:bodyPr/>
          <a:lstStyle/>
          <a:p>
            <a:r>
              <a:rPr lang="en-US" altLang="ko-KR" dirty="0"/>
              <a:t>Tv show View Rating</a:t>
            </a:r>
            <a:r>
              <a:rPr lang="ko-KR" altLang="en-US" dirty="0"/>
              <a:t>과 </a:t>
            </a:r>
            <a:r>
              <a:rPr lang="en-US" altLang="ko-KR" dirty="0"/>
              <a:t>View point </a:t>
            </a:r>
            <a:r>
              <a:rPr lang="ko-KR" altLang="en-US" dirty="0"/>
              <a:t>분석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B4AF6F-739C-4081-B159-ED004D3D8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701" y="1741488"/>
            <a:ext cx="637571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EEB72C-52E4-45AD-A877-BD1DE8CC7CB7}"/>
              </a:ext>
            </a:extLst>
          </p:cNvPr>
          <p:cNvSpPr txBox="1"/>
          <p:nvPr/>
        </p:nvSpPr>
        <p:spPr>
          <a:xfrm>
            <a:off x="7193280" y="1741488"/>
            <a:ext cx="4358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 point </a:t>
            </a:r>
            <a:r>
              <a:rPr lang="ko-KR" altLang="en-US" dirty="0"/>
              <a:t>기준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tv show</a:t>
            </a:r>
            <a:r>
              <a:rPr lang="ko-KR" altLang="en-US" dirty="0"/>
              <a:t>의 시청연령의 분포를 확인했을 때 전체 </a:t>
            </a:r>
            <a:r>
              <a:rPr lang="en-US" altLang="ko-KR" dirty="0"/>
              <a:t>tv show </a:t>
            </a:r>
            <a:r>
              <a:rPr lang="ko-KR" altLang="en-US" dirty="0"/>
              <a:t>에서의 신청연령 분포와 크게 다르지 않았다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r>
              <a:rPr lang="en-US" altLang="ko-KR" dirty="0"/>
              <a:t>17</a:t>
            </a:r>
            <a:r>
              <a:rPr lang="ko-KR" altLang="en-US" dirty="0"/>
              <a:t>세 이상 </a:t>
            </a:r>
            <a:r>
              <a:rPr lang="en-US" altLang="ko-KR" dirty="0"/>
              <a:t>tv</a:t>
            </a:r>
            <a:r>
              <a:rPr lang="ko-KR" altLang="en-US" dirty="0"/>
              <a:t> 컨텐츠들이 상위 </a:t>
            </a:r>
            <a:r>
              <a:rPr lang="en-US" altLang="ko-KR" dirty="0"/>
              <a:t>viewpoint</a:t>
            </a:r>
            <a:r>
              <a:rPr lang="ko-KR" altLang="en-US" dirty="0"/>
              <a:t>에 분포하는 것으로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17089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D4326-6500-4421-83EF-DDD86ADE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Imdb</a:t>
            </a:r>
            <a:r>
              <a:rPr lang="en-US" altLang="ko-KR" dirty="0"/>
              <a:t> score</a:t>
            </a:r>
            <a:r>
              <a:rPr lang="ko-KR" altLang="en-US" dirty="0"/>
              <a:t>와 </a:t>
            </a:r>
            <a:r>
              <a:rPr lang="en-US" altLang="ko-KR" dirty="0"/>
              <a:t>hidden gem score </a:t>
            </a:r>
            <a:r>
              <a:rPr lang="ko-KR" altLang="en-US" dirty="0"/>
              <a:t>와의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2C974DF-7F16-492E-80CB-8F5BDEF8A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43" y="1825625"/>
            <a:ext cx="642507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519AD9-1F1F-4A3D-A3C1-074B3A97F354}"/>
              </a:ext>
            </a:extLst>
          </p:cNvPr>
          <p:cNvSpPr txBox="1"/>
          <p:nvPr/>
        </p:nvSpPr>
        <p:spPr>
          <a:xfrm>
            <a:off x="6929120" y="1825625"/>
            <a:ext cx="442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hidden gem score</a:t>
            </a:r>
            <a:r>
              <a:rPr lang="ko-KR" altLang="en-US" dirty="0"/>
              <a:t>란 높은 </a:t>
            </a:r>
            <a:r>
              <a:rPr lang="en-US" altLang="ko-KR" dirty="0"/>
              <a:t>rotten Tomato </a:t>
            </a:r>
            <a:r>
              <a:rPr lang="ko-KR" altLang="en-US" dirty="0"/>
              <a:t>점수를 받았지만 인기가 미미했던 콘텐츠를 점수화 해서 나타낸 것이다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4031A-2852-4DF9-87BB-15E15DCB5A41}"/>
              </a:ext>
            </a:extLst>
          </p:cNvPr>
          <p:cNvSpPr txBox="1"/>
          <p:nvPr/>
        </p:nvSpPr>
        <p:spPr>
          <a:xfrm>
            <a:off x="6725920" y="5530632"/>
            <a:ext cx="486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자료 참조 </a:t>
            </a:r>
            <a:r>
              <a:rPr lang="en-US" altLang="ko-KR" dirty="0"/>
              <a:t>: https://editorial.rottentomatoes.com/guide/hidden-gem-movies-on-netflix/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6798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0A70F-1942-4208-95DC-991834D7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21" y="354141"/>
            <a:ext cx="9404723" cy="1400530"/>
          </a:xfrm>
        </p:spPr>
        <p:txBody>
          <a:bodyPr/>
          <a:lstStyle/>
          <a:p>
            <a:r>
              <a:rPr lang="en-US" altLang="ko-KR" dirty="0" err="1"/>
              <a:t>Imdb</a:t>
            </a:r>
            <a:r>
              <a:rPr lang="en-US" altLang="ko-KR" dirty="0"/>
              <a:t> score, votes</a:t>
            </a:r>
            <a:r>
              <a:rPr lang="ko-KR" altLang="en-US" dirty="0"/>
              <a:t>와 </a:t>
            </a:r>
            <a:r>
              <a:rPr lang="en-US" altLang="ko-KR" dirty="0"/>
              <a:t>hidden gem score </a:t>
            </a:r>
            <a:r>
              <a:rPr lang="ko-KR" altLang="en-US" dirty="0"/>
              <a:t>와의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A98083-2CEE-43D2-87EE-774D5B8A4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685" y="1859144"/>
            <a:ext cx="5288738" cy="156985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44A94-AD3C-4DBE-9485-360AA2C3F23C}"/>
              </a:ext>
            </a:extLst>
          </p:cNvPr>
          <p:cNvSpPr txBox="1"/>
          <p:nvPr/>
        </p:nvSpPr>
        <p:spPr>
          <a:xfrm>
            <a:off x="6196816" y="1616776"/>
            <a:ext cx="57393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셋을 확인 해보았을 때</a:t>
            </a:r>
            <a:r>
              <a:rPr lang="en-US" altLang="ko-KR" dirty="0"/>
              <a:t>, </a:t>
            </a:r>
            <a:r>
              <a:rPr lang="en-US" altLang="ko-KR" dirty="0" err="1"/>
              <a:t>imdv</a:t>
            </a:r>
            <a:r>
              <a:rPr lang="ko-KR" altLang="en-US" dirty="0"/>
              <a:t>점수가 없는 데이터는 나머지 변수들의 값도 없는 것을 확인하였다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그래서 </a:t>
            </a:r>
            <a:r>
              <a:rPr lang="en-US" altLang="ko-KR" dirty="0"/>
              <a:t>null</a:t>
            </a:r>
            <a:r>
              <a:rPr lang="ko-KR" altLang="en-US" dirty="0"/>
              <a:t>값이</a:t>
            </a:r>
            <a:r>
              <a:rPr lang="en-US" altLang="ko-KR" dirty="0"/>
              <a:t> </a:t>
            </a:r>
            <a:r>
              <a:rPr lang="ko-KR" altLang="en-US" dirty="0"/>
              <a:t>있는 행을 데이터셋에서 제외하였다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모두 연속형 변수이기 때문에 상관계수를 먼저 확인하여 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확인 결과 </a:t>
            </a:r>
            <a:r>
              <a:rPr lang="en-US" altLang="ko-KR" dirty="0"/>
              <a:t>viewpoint</a:t>
            </a:r>
            <a:r>
              <a:rPr lang="ko-KR" altLang="en-US" dirty="0"/>
              <a:t>와의 상관성은 미미해 보였고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 err="1"/>
              <a:t>imdb</a:t>
            </a:r>
            <a:r>
              <a:rPr lang="ko-KR" altLang="en-US" dirty="0"/>
              <a:t> 투표수와 </a:t>
            </a:r>
            <a:r>
              <a:rPr lang="en-US" altLang="ko-KR" dirty="0"/>
              <a:t>hidden gem sore </a:t>
            </a:r>
            <a:r>
              <a:rPr lang="ko-KR" altLang="en-US" dirty="0"/>
              <a:t>점수와는 아주 약한 음의 상관성을 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순서대로 </a:t>
            </a:r>
            <a:r>
              <a:rPr lang="en-US" altLang="ko-KR" dirty="0"/>
              <a:t>hidden, </a:t>
            </a:r>
            <a:r>
              <a:rPr lang="en-US" altLang="ko-KR" dirty="0" err="1"/>
              <a:t>imdb</a:t>
            </a:r>
            <a:r>
              <a:rPr lang="en-US" altLang="ko-KR" dirty="0"/>
              <a:t>, vote </a:t>
            </a:r>
            <a:r>
              <a:rPr lang="ko-KR" altLang="en-US" dirty="0"/>
              <a:t>와 </a:t>
            </a:r>
            <a:r>
              <a:rPr lang="en-US" altLang="ko-KR" dirty="0"/>
              <a:t>viewpoint</a:t>
            </a:r>
            <a:r>
              <a:rPr lang="ko-KR" altLang="en-US" dirty="0"/>
              <a:t>간의 </a:t>
            </a:r>
            <a:r>
              <a:rPr lang="ko-KR" altLang="en-US" dirty="0" err="1"/>
              <a:t>산점도</a:t>
            </a:r>
            <a:r>
              <a:rPr lang="ko-KR" altLang="en-US" dirty="0"/>
              <a:t> 를 확인하여 보았다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모두 낮은 </a:t>
            </a:r>
            <a:r>
              <a:rPr lang="en-US" altLang="ko-KR" dirty="0"/>
              <a:t>viewpoint</a:t>
            </a:r>
            <a:r>
              <a:rPr lang="ko-KR" altLang="en-US" dirty="0"/>
              <a:t>에 </a:t>
            </a:r>
            <a:r>
              <a:rPr lang="ko-KR" altLang="en-US" dirty="0" err="1"/>
              <a:t>모여있는</a:t>
            </a:r>
            <a:r>
              <a:rPr lang="ko-KR" altLang="en-US" dirty="0"/>
              <a:t> 비슷한 경향을 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Vlauepoint</a:t>
            </a:r>
            <a:r>
              <a:rPr lang="ko-KR" altLang="en-US" dirty="0"/>
              <a:t>를 </a:t>
            </a:r>
            <a:r>
              <a:rPr lang="en-US" altLang="ko-KR" dirty="0"/>
              <a:t>1000</a:t>
            </a:r>
            <a:r>
              <a:rPr lang="ko-KR" altLang="en-US" dirty="0"/>
              <a:t>위 간격으로 상</a:t>
            </a:r>
            <a:r>
              <a:rPr lang="en-US" altLang="ko-KR" dirty="0"/>
              <a:t>[3]</a:t>
            </a:r>
            <a:r>
              <a:rPr lang="ko-KR" altLang="en-US" dirty="0"/>
              <a:t>중</a:t>
            </a:r>
            <a:r>
              <a:rPr lang="en-US" altLang="ko-KR" dirty="0"/>
              <a:t>[2]</a:t>
            </a:r>
            <a:r>
              <a:rPr lang="ko-KR" altLang="en-US" dirty="0"/>
              <a:t>하</a:t>
            </a:r>
            <a:r>
              <a:rPr lang="en-US" altLang="ko-KR" dirty="0"/>
              <a:t>[1]</a:t>
            </a:r>
            <a:r>
              <a:rPr lang="ko-KR" altLang="en-US" dirty="0"/>
              <a:t>로 나누어서 분석을 진행해 보았다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3EBEA1-B0EC-4A4A-8A3F-38A1DDEE1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1" y="3637946"/>
            <a:ext cx="2951965" cy="2037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98421B-34FD-4765-9376-EDE779239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546" y="4378380"/>
            <a:ext cx="2861217" cy="19116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CC6855-0689-4B5E-8E3E-D5A8C78E6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247" y="4938054"/>
            <a:ext cx="2691753" cy="17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59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28B6A-93A2-4313-88DF-D4660F8A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15" y="108943"/>
            <a:ext cx="10515600" cy="1404897"/>
          </a:xfrm>
        </p:spPr>
        <p:txBody>
          <a:bodyPr/>
          <a:lstStyle/>
          <a:p>
            <a:r>
              <a:rPr lang="en-US" altLang="ko-KR" dirty="0" err="1"/>
              <a:t>Imdb</a:t>
            </a:r>
            <a:r>
              <a:rPr lang="en-US" altLang="ko-KR" dirty="0"/>
              <a:t> score, votes</a:t>
            </a:r>
            <a:r>
              <a:rPr lang="ko-KR" altLang="en-US" dirty="0"/>
              <a:t>와 </a:t>
            </a:r>
            <a:r>
              <a:rPr lang="en-US" altLang="ko-KR" dirty="0"/>
              <a:t>hidden gem score </a:t>
            </a:r>
            <a:r>
              <a:rPr lang="ko-KR" altLang="en-US" dirty="0"/>
              <a:t>와의 </a:t>
            </a:r>
            <a:r>
              <a:rPr lang="en-US" altLang="ko-KR" dirty="0"/>
              <a:t>viewpoint </a:t>
            </a:r>
            <a:r>
              <a:rPr lang="ko-KR" altLang="en-US" dirty="0"/>
              <a:t>분석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FB2396-C3BB-4A35-B179-316BBF80B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00" y="1404149"/>
            <a:ext cx="3464413" cy="339697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E93795-1670-4446-B3D3-8FF11739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820" y="1404149"/>
            <a:ext cx="3350901" cy="3396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015FE5-37F2-42EF-B187-FA143A34A3F1}"/>
              </a:ext>
            </a:extLst>
          </p:cNvPr>
          <p:cNvSpPr txBox="1"/>
          <p:nvPr/>
        </p:nvSpPr>
        <p:spPr>
          <a:xfrm>
            <a:off x="7705981" y="1701196"/>
            <a:ext cx="37608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Hidden </a:t>
            </a:r>
            <a:r>
              <a:rPr lang="ko-KR" altLang="en-US" dirty="0"/>
              <a:t>점수와 </a:t>
            </a:r>
            <a:r>
              <a:rPr lang="en-US" altLang="ko-KR" dirty="0" err="1"/>
              <a:t>imdb</a:t>
            </a:r>
            <a:r>
              <a:rPr lang="ko-KR" altLang="en-US" dirty="0"/>
              <a:t>점수를 </a:t>
            </a:r>
            <a:r>
              <a:rPr lang="en-US" altLang="ko-KR" dirty="0"/>
              <a:t>viewpoint </a:t>
            </a:r>
            <a:r>
              <a:rPr lang="ko-KR" altLang="en-US" dirty="0"/>
              <a:t>의 각 범주와의 분포를 확인해 보았을 때</a:t>
            </a:r>
            <a:r>
              <a:rPr lang="en-US" altLang="ko-KR" dirty="0"/>
              <a:t>, </a:t>
            </a:r>
            <a:r>
              <a:rPr lang="ko-KR" altLang="en-US" dirty="0"/>
              <a:t>중앙갑도 비슷한 곳에 위치하여 있고</a:t>
            </a:r>
            <a:r>
              <a:rPr lang="en-US" altLang="ko-KR" dirty="0"/>
              <a:t>, </a:t>
            </a:r>
            <a:r>
              <a:rPr lang="ko-KR" altLang="en-US" dirty="0"/>
              <a:t>분포도 크게 달라지지 않는 것을 보아 해당 점수들은 </a:t>
            </a:r>
            <a:r>
              <a:rPr lang="en-US" altLang="ko-KR" dirty="0"/>
              <a:t>viewpoint </a:t>
            </a:r>
            <a:r>
              <a:rPr lang="ko-KR" altLang="en-US" dirty="0"/>
              <a:t>상위 하위에 관계없이 고르게 분포하고 있는 것으로</a:t>
            </a:r>
            <a:r>
              <a:rPr lang="en-US" altLang="ko-KR" dirty="0"/>
              <a:t> </a:t>
            </a:r>
            <a:r>
              <a:rPr lang="ko-KR" altLang="en-US" dirty="0"/>
              <a:t>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98EBF9-40A5-4C13-B66E-B5B73C5B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97" y="4691430"/>
            <a:ext cx="3696020" cy="20576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396FCD-4775-4421-B2E5-6E8A96DD5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820" y="4691429"/>
            <a:ext cx="3350901" cy="2077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026A79-37BD-4521-A31C-5B620CA82BED}"/>
              </a:ext>
            </a:extLst>
          </p:cNvPr>
          <p:cNvSpPr txBox="1"/>
          <p:nvPr/>
        </p:nvSpPr>
        <p:spPr>
          <a:xfrm>
            <a:off x="7705981" y="4276210"/>
            <a:ext cx="3666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추가적으로 </a:t>
            </a:r>
            <a:r>
              <a:rPr lang="en-US" altLang="ko-KR" dirty="0"/>
              <a:t>hidden </a:t>
            </a:r>
            <a:r>
              <a:rPr lang="ko-KR" altLang="en-US" dirty="0"/>
              <a:t>점수와 </a:t>
            </a:r>
            <a:r>
              <a:rPr lang="en-US" altLang="ko-KR" dirty="0" err="1"/>
              <a:t>imdb</a:t>
            </a:r>
            <a:r>
              <a:rPr lang="ko-KR" altLang="en-US" dirty="0"/>
              <a:t>점수의 분포를 확인하여 보았는 데 </a:t>
            </a:r>
            <a:r>
              <a:rPr lang="en-US" altLang="ko-KR" dirty="0"/>
              <a:t>hidden </a:t>
            </a:r>
            <a:r>
              <a:rPr lang="ko-KR" altLang="en-US" dirty="0"/>
              <a:t>점수의 경우 낮은 값과 높은 값이 많이 분포되어 있는 쌍 </a:t>
            </a:r>
            <a:r>
              <a:rPr lang="ko-KR" altLang="en-US" dirty="0" err="1"/>
              <a:t>봉형태였고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Imdb</a:t>
            </a:r>
            <a:r>
              <a:rPr lang="ko-KR" altLang="en-US" dirty="0"/>
              <a:t> 점수의 분포의 경우 정규분포의 형태를 띄고 있었다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00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5D4EEE-9EFC-4A0F-8994-F5ED970F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17507" cy="6858000"/>
          </a:xfrm>
        </p:spPr>
      </p:pic>
    </p:spTree>
    <p:extLst>
      <p:ext uri="{BB962C8B-B14F-4D97-AF65-F5344CB8AC3E}">
        <p14:creationId xmlns:p14="http://schemas.microsoft.com/office/powerpoint/2010/main" val="290835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DF89F-FA7C-4578-BFE9-89FCDBAE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분석한 변수들을 활용하여 </a:t>
            </a:r>
            <a:r>
              <a:rPr lang="en-US" altLang="ko-KR" dirty="0"/>
              <a:t>viewpoint </a:t>
            </a:r>
            <a:r>
              <a:rPr lang="ko-KR" altLang="en-US" dirty="0"/>
              <a:t>예측모델 개발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07EC42-58B3-4A49-9A8C-E66A246B2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101"/>
            <a:ext cx="4738440" cy="32174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C97F1-169C-4F7C-9F61-751670771555}"/>
              </a:ext>
            </a:extLst>
          </p:cNvPr>
          <p:cNvSpPr txBox="1"/>
          <p:nvPr/>
        </p:nvSpPr>
        <p:spPr>
          <a:xfrm>
            <a:off x="6339840" y="2025101"/>
            <a:ext cx="4846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현재까지 분석한 변수들을 활용하여 딥러닝 방법을 사용하여 </a:t>
            </a:r>
            <a:r>
              <a:rPr lang="en-US" altLang="ko-KR" dirty="0"/>
              <a:t>viewpoint </a:t>
            </a:r>
            <a:r>
              <a:rPr lang="ko-KR" altLang="en-US" dirty="0"/>
              <a:t>예측모델의 초기모델을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5493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DF89F-FA7C-4578-BFE9-89FCDBAE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194701"/>
            <a:ext cx="10515600" cy="1325563"/>
          </a:xfrm>
        </p:spPr>
        <p:txBody>
          <a:bodyPr/>
          <a:lstStyle/>
          <a:p>
            <a:r>
              <a:rPr lang="ko-KR" altLang="en-US" dirty="0" err="1"/>
              <a:t>결측치</a:t>
            </a:r>
            <a:r>
              <a:rPr lang="ko-KR" altLang="en-US" dirty="0"/>
              <a:t> 제거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E2CDA-FC37-4304-A883-E5A9930FC2C0}"/>
              </a:ext>
            </a:extLst>
          </p:cNvPr>
          <p:cNvSpPr txBox="1"/>
          <p:nvPr/>
        </p:nvSpPr>
        <p:spPr>
          <a:xfrm>
            <a:off x="6334914" y="1299844"/>
            <a:ext cx="52982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출시일자의 경우 출시 월만 사용하였고</a:t>
            </a:r>
            <a:r>
              <a:rPr lang="en-US" altLang="ko-KR" dirty="0"/>
              <a:t>, </a:t>
            </a:r>
            <a:r>
              <a:rPr lang="ko-KR" altLang="en-US" dirty="0" err="1"/>
              <a:t>결측치가</a:t>
            </a:r>
            <a:r>
              <a:rPr lang="ko-KR" altLang="en-US" dirty="0"/>
              <a:t> 다른 변수에 영향을 주지 않기 위해서 </a:t>
            </a:r>
            <a:r>
              <a:rPr lang="en-US" altLang="ko-KR" dirty="0"/>
              <a:t>0</a:t>
            </a:r>
            <a:r>
              <a:rPr lang="ko-KR" altLang="en-US" dirty="0"/>
              <a:t>으로 대체 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Series move</a:t>
            </a:r>
            <a:r>
              <a:rPr lang="ko-KR" altLang="en-US" dirty="0"/>
              <a:t>의 경우 </a:t>
            </a:r>
            <a:r>
              <a:rPr lang="en-US" altLang="ko-KR" dirty="0"/>
              <a:t>movie : 1 , TV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로 인코딩을 진행하였고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제작국가와 장르의 경우에는 </a:t>
            </a:r>
            <a:r>
              <a:rPr lang="ko-KR" altLang="en-US" dirty="0" err="1"/>
              <a:t>결측치을</a:t>
            </a:r>
            <a:r>
              <a:rPr lang="ko-KR" altLang="en-US" dirty="0"/>
              <a:t> 새로운 값인 </a:t>
            </a:r>
            <a:r>
              <a:rPr lang="en-US" altLang="ko-KR" dirty="0"/>
              <a:t>‘NA’</a:t>
            </a:r>
            <a:r>
              <a:rPr lang="ko-KR" altLang="en-US" dirty="0"/>
              <a:t>로 대체하였다</a:t>
            </a:r>
            <a:r>
              <a:rPr lang="en-US" altLang="ko-KR" dirty="0"/>
              <a:t>. </a:t>
            </a:r>
            <a:r>
              <a:rPr lang="ko-KR" altLang="en-US" dirty="0"/>
              <a:t>종류가 많아 인코딩이 어려운 상황이라 해당 변수들은 </a:t>
            </a:r>
            <a:r>
              <a:rPr lang="ko-KR" altLang="en-US" dirty="0" err="1"/>
              <a:t>원핫인코딩을</a:t>
            </a:r>
            <a:r>
              <a:rPr lang="ko-KR" altLang="en-US" dirty="0"/>
              <a:t> 진행하였다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태그의 경우에는 태그 수를 사용하여서 </a:t>
            </a:r>
            <a:r>
              <a:rPr lang="ko-KR" altLang="en-US" dirty="0" err="1"/>
              <a:t>결측치를</a:t>
            </a:r>
            <a:r>
              <a:rPr lang="ko-KR" altLang="en-US" dirty="0"/>
              <a:t> 처리하였다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시청연령의 경우 </a:t>
            </a:r>
            <a:r>
              <a:rPr lang="en-US" altLang="ko-KR" dirty="0"/>
              <a:t>4</a:t>
            </a:r>
            <a:r>
              <a:rPr lang="ko-KR" altLang="en-US" dirty="0"/>
              <a:t>가지 범주로 나누어 인코딩을 진행하였다</a:t>
            </a:r>
            <a:r>
              <a:rPr lang="en-US" altLang="ko-KR" dirty="0"/>
              <a:t>. </a:t>
            </a:r>
            <a:r>
              <a:rPr lang="ko-KR" altLang="en-US" dirty="0" err="1"/>
              <a:t>결측치의</a:t>
            </a:r>
            <a:r>
              <a:rPr lang="ko-KR" altLang="en-US" dirty="0"/>
              <a:t> 경우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처리하였고</a:t>
            </a:r>
            <a:r>
              <a:rPr lang="en-US" altLang="ko-KR" dirty="0"/>
              <a:t>, </a:t>
            </a:r>
            <a:r>
              <a:rPr lang="ko-KR" altLang="en-US" dirty="0"/>
              <a:t>나머지 어린이</a:t>
            </a:r>
            <a:r>
              <a:rPr lang="en-US" altLang="ko-KR" dirty="0"/>
              <a:t>, </a:t>
            </a:r>
            <a:r>
              <a:rPr lang="ko-KR" altLang="en-US" dirty="0"/>
              <a:t>청소년</a:t>
            </a:r>
            <a:r>
              <a:rPr lang="en-US" altLang="ko-KR" dirty="0"/>
              <a:t>, </a:t>
            </a:r>
            <a:r>
              <a:rPr lang="ko-KR" altLang="en-US" dirty="0"/>
              <a:t>성인으로 범주를 나누어서 진행하였다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상영시간의 경우에도 </a:t>
            </a:r>
            <a:r>
              <a:rPr lang="en-US" altLang="ko-KR" dirty="0"/>
              <a:t>30</a:t>
            </a:r>
            <a:r>
              <a:rPr lang="ko-KR" altLang="en-US" dirty="0" err="1"/>
              <a:t>분미만</a:t>
            </a:r>
            <a:r>
              <a:rPr lang="en-US" altLang="ko-KR" dirty="0"/>
              <a:t>, 30</a:t>
            </a:r>
            <a:r>
              <a:rPr lang="ko-KR" altLang="en-US" dirty="0"/>
              <a:t>분 </a:t>
            </a:r>
            <a:r>
              <a:rPr lang="en-US" altLang="ko-KR" dirty="0"/>
              <a:t>– 60</a:t>
            </a:r>
            <a:r>
              <a:rPr lang="ko-KR" altLang="en-US" dirty="0"/>
              <a:t>분</a:t>
            </a:r>
            <a:r>
              <a:rPr lang="en-US" altLang="ko-KR" dirty="0"/>
              <a:t>, 1-2</a:t>
            </a:r>
            <a:r>
              <a:rPr lang="ko-KR" altLang="en-US" dirty="0"/>
              <a:t>시간</a:t>
            </a:r>
            <a:r>
              <a:rPr lang="en-US" altLang="ko-KR" dirty="0"/>
              <a:t>, 2</a:t>
            </a:r>
            <a:r>
              <a:rPr lang="ko-KR" altLang="en-US" dirty="0"/>
              <a:t>시간이상의 </a:t>
            </a:r>
            <a:r>
              <a:rPr lang="en-US" altLang="ko-KR" dirty="0"/>
              <a:t>4</a:t>
            </a:r>
            <a:r>
              <a:rPr lang="ko-KR" altLang="en-US" dirty="0"/>
              <a:t>가지 범주로 인코딩을 진행하였다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hidden </a:t>
            </a:r>
            <a:r>
              <a:rPr lang="ko-KR" altLang="en-US" dirty="0"/>
              <a:t>점수나 </a:t>
            </a:r>
            <a:r>
              <a:rPr lang="en-US" altLang="ko-KR" dirty="0" err="1"/>
              <a:t>imdb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/>
              <a:t>투표수 같은 경우는 </a:t>
            </a:r>
            <a:r>
              <a:rPr lang="ko-KR" altLang="en-US" dirty="0" err="1"/>
              <a:t>결측치가</a:t>
            </a:r>
            <a:r>
              <a:rPr lang="ko-KR" altLang="en-US" dirty="0"/>
              <a:t> 미미하여 </a:t>
            </a:r>
            <a:r>
              <a:rPr lang="ko-KR" altLang="en-US" dirty="0" err="1"/>
              <a:t>결측치가</a:t>
            </a:r>
            <a:r>
              <a:rPr lang="ko-KR" altLang="en-US" dirty="0"/>
              <a:t> 있는 행을 제거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A053A9-6DE8-42FC-83BE-0AADD8AF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0" y="4079019"/>
            <a:ext cx="5764637" cy="289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709BBA4-FEED-40E5-8AE9-B092CDBA16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" y="857482"/>
            <a:ext cx="5547207" cy="322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157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DF89F-FA7C-4578-BFE9-89FCDBAE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통한 </a:t>
            </a:r>
            <a:r>
              <a:rPr lang="en-US" altLang="ko-KR" dirty="0"/>
              <a:t>viewpoint </a:t>
            </a:r>
            <a:r>
              <a:rPr lang="ko-KR" altLang="en-US" dirty="0"/>
              <a:t>예측 모델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7E0660F-0077-45FD-9D90-741DC1065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32" y="4046643"/>
            <a:ext cx="4893468" cy="244623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037738-7C54-4D26-BB9F-D690C6F1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2" y="1455315"/>
            <a:ext cx="4893468" cy="2423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6A2410-F458-431E-BDD5-E8BEFD43C16B}"/>
              </a:ext>
            </a:extLst>
          </p:cNvPr>
          <p:cNvSpPr txBox="1"/>
          <p:nvPr/>
        </p:nvSpPr>
        <p:spPr>
          <a:xfrm>
            <a:off x="5731668" y="1455315"/>
            <a:ext cx="5603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epochs = 150</a:t>
            </a:r>
            <a:r>
              <a:rPr lang="ko-KR" altLang="en-US" dirty="0"/>
              <a:t>으로 딥러닝 모델을 통해서 오차를 확인한 결과 </a:t>
            </a:r>
            <a:endParaRPr lang="en-US" altLang="ko-KR" dirty="0"/>
          </a:p>
          <a:p>
            <a:r>
              <a:rPr lang="ko-KR" altLang="en-US" dirty="0"/>
              <a:t>꾸준히 오차가 줄어들고 있어서 </a:t>
            </a:r>
            <a:r>
              <a:rPr lang="en-US" altLang="ko-KR" dirty="0"/>
              <a:t>epochs</a:t>
            </a:r>
            <a:r>
              <a:rPr lang="ko-KR" altLang="en-US" dirty="0"/>
              <a:t>를 두배  </a:t>
            </a:r>
            <a:r>
              <a:rPr lang="ko-KR" altLang="en-US" dirty="0" err="1"/>
              <a:t>높혀서</a:t>
            </a:r>
            <a:r>
              <a:rPr lang="ko-KR" altLang="en-US" dirty="0"/>
              <a:t> 다시 진행 해 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위의 그래프는 전체 </a:t>
            </a:r>
            <a:r>
              <a:rPr lang="en-US" altLang="ko-KR" dirty="0"/>
              <a:t>150 epochs</a:t>
            </a:r>
            <a:r>
              <a:rPr lang="ko-KR" altLang="en-US" dirty="0"/>
              <a:t>의 오차들을 그래프로 나타낸 것이고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밑의 그래프는 위의 그래프가 범위가 크고 변동이 심해서 복잡하고 확인하기 어려워 오차변동이 큰 앞의 </a:t>
            </a:r>
            <a:r>
              <a:rPr lang="en-US" altLang="ko-KR" dirty="0"/>
              <a:t>10</a:t>
            </a:r>
            <a:r>
              <a:rPr lang="ko-KR" altLang="en-US" dirty="0"/>
              <a:t>개의 데이터를 잘라 낸 후에 그래프를 부드럽게 나타내기 위해서 지수 이동평균 그래프를 그린 그림이다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E2076-5214-4A01-8451-54F075F6E4F1}"/>
              </a:ext>
            </a:extLst>
          </p:cNvPr>
          <p:cNvSpPr txBox="1"/>
          <p:nvPr/>
        </p:nvSpPr>
        <p:spPr>
          <a:xfrm>
            <a:off x="5628640" y="5551066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Dpi </a:t>
            </a:r>
            <a:r>
              <a:rPr lang="ko-KR" altLang="en-US" dirty="0"/>
              <a:t>미적용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3125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DF89F-FA7C-4578-BFE9-89FCDBAE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통한 </a:t>
            </a:r>
            <a:r>
              <a:rPr lang="en-US" altLang="ko-KR" dirty="0"/>
              <a:t>viewpoint </a:t>
            </a:r>
            <a:r>
              <a:rPr lang="ko-KR" altLang="en-US" dirty="0"/>
              <a:t>예측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36FC4-8B57-4118-8E97-9531DB107FD1}"/>
              </a:ext>
            </a:extLst>
          </p:cNvPr>
          <p:cNvSpPr txBox="1"/>
          <p:nvPr/>
        </p:nvSpPr>
        <p:spPr>
          <a:xfrm>
            <a:off x="5873908" y="1552628"/>
            <a:ext cx="5603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epochs = 300</a:t>
            </a:r>
            <a:r>
              <a:rPr lang="ko-KR" altLang="en-US" dirty="0"/>
              <a:t>으로 딥러닝 모델을 통해서 오차를 확인한 결과 </a:t>
            </a:r>
            <a:endParaRPr lang="en-US" altLang="ko-KR" dirty="0"/>
          </a:p>
          <a:p>
            <a:r>
              <a:rPr lang="ko-KR" altLang="en-US" dirty="0"/>
              <a:t>꾸준히 오차가 줄어들고 있고</a:t>
            </a:r>
            <a:r>
              <a:rPr lang="en-US" altLang="ko-KR" dirty="0"/>
              <a:t>, epochs = 240 </a:t>
            </a:r>
            <a:r>
              <a:rPr lang="ko-KR" altLang="en-US" dirty="0"/>
              <a:t>정도의 지점에서 오차가 더 이상 줄어들지 않는 것으로 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 지점을 </a:t>
            </a:r>
            <a:r>
              <a:rPr lang="ko-KR" altLang="en-US" dirty="0" err="1"/>
              <a:t>과적합</a:t>
            </a:r>
            <a:r>
              <a:rPr lang="ko-KR" altLang="en-US" dirty="0"/>
              <a:t> 지점이라고 생각하고 새로운 모델을 만들어서 </a:t>
            </a:r>
            <a:r>
              <a:rPr lang="en-US" altLang="ko-KR" dirty="0"/>
              <a:t>test </a:t>
            </a:r>
            <a:r>
              <a:rPr lang="ko-KR" altLang="en-US" dirty="0"/>
              <a:t>데이터셋을 넣어서 새로운 모델의 예측오차를 확인해 보았다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B9E4EA-3F50-4408-B650-638CD9C1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7416"/>
            <a:ext cx="6222287" cy="509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22651D-9D2A-4944-9417-A0FFDB2F258F}"/>
              </a:ext>
            </a:extLst>
          </p:cNvPr>
          <p:cNvSpPr txBox="1"/>
          <p:nvPr/>
        </p:nvSpPr>
        <p:spPr>
          <a:xfrm>
            <a:off x="5891688" y="4092396"/>
            <a:ext cx="5223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새로운 모델결과 오차가 </a:t>
            </a:r>
            <a:r>
              <a:rPr lang="en-US" altLang="ko-KR" dirty="0"/>
              <a:t>0.105 </a:t>
            </a:r>
            <a:r>
              <a:rPr lang="ko-KR" altLang="en-US" dirty="0"/>
              <a:t>정도로 나왔다</a:t>
            </a:r>
            <a:r>
              <a:rPr lang="en-US" altLang="ko-KR" dirty="0"/>
              <a:t>. Viewpoint </a:t>
            </a:r>
            <a:r>
              <a:rPr lang="ko-KR" altLang="en-US" dirty="0"/>
              <a:t>기준 </a:t>
            </a:r>
            <a:r>
              <a:rPr lang="en-US" altLang="ko-KR" dirty="0"/>
              <a:t>105</a:t>
            </a:r>
            <a:r>
              <a:rPr lang="ko-KR" altLang="en-US" dirty="0"/>
              <a:t>점정도의 오차가 나오는 걸로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오차그래프를 그려보았을 때 어느 정도의 </a:t>
            </a:r>
            <a:r>
              <a:rPr lang="ko-KR" altLang="en-US" dirty="0" err="1"/>
              <a:t>예측률이</a:t>
            </a:r>
            <a:r>
              <a:rPr lang="ko-KR" altLang="en-US" dirty="0"/>
              <a:t> 나오는 걸로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F0D9211-D2AC-483E-9533-52DC9946C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6" y="3668713"/>
            <a:ext cx="5059844" cy="26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1D6A1AF-4EA0-4171-89E5-AD85562D29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6" y="1169900"/>
            <a:ext cx="4968404" cy="24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5759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DF89F-FA7C-4578-BFE9-89FCDBAE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통한 </a:t>
            </a:r>
            <a:r>
              <a:rPr lang="en-US" altLang="ko-KR" dirty="0"/>
              <a:t>viewpoint </a:t>
            </a:r>
            <a:r>
              <a:rPr lang="ko-KR" altLang="en-US" dirty="0"/>
              <a:t>예측 모델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E9F15B2-9063-4348-92CB-7F8B13BD18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6" y="1780657"/>
            <a:ext cx="4202454" cy="415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971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DF89F-FA7C-4578-BFE9-89FCDBAE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B5285-7265-433D-B5DA-CF1D45B7A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265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DF89F-FA7C-4578-BFE9-89FCDBAE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B5285-7265-433D-B5DA-CF1D45B7A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8121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4C599-37C9-46E5-8B4D-DDDCEA2B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5382C-F318-45BA-8654-C92CC3A23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4761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958</TotalTime>
  <Words>4255</Words>
  <Application>Microsoft Office PowerPoint</Application>
  <PresentationFormat>와이드스크린</PresentationFormat>
  <Paragraphs>525</Paragraphs>
  <Slides>97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4" baseType="lpstr">
      <vt:lpstr>NotoSansKR-Black</vt:lpstr>
      <vt:lpstr>NanumGothic</vt:lpstr>
      <vt:lpstr>맑은 고딕</vt:lpstr>
      <vt:lpstr>Arial</vt:lpstr>
      <vt:lpstr>Century Gothic</vt:lpstr>
      <vt:lpstr>Wingdings 3</vt:lpstr>
      <vt:lpstr>이온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Flix patrol 데이터 and Kaggle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계절별 장르의 분포</vt:lpstr>
      <vt:lpstr>PowerPoint 프레젠테이션</vt:lpstr>
      <vt:lpstr>Viewpoint 기준 top 20개의 장르의 계절별 분포 </vt:lpstr>
      <vt:lpstr>PowerPoint 프레젠테이션</vt:lpstr>
      <vt:lpstr>PowerPoint 프레젠테이션</vt:lpstr>
      <vt:lpstr>영화 태그 수와 viewpoint 분석</vt:lpstr>
      <vt:lpstr>PowerPoint 프레젠테이션</vt:lpstr>
      <vt:lpstr>영화 태그와 viewpoint 분석</vt:lpstr>
      <vt:lpstr>PowerPoint 프레젠테이션</vt:lpstr>
      <vt:lpstr>영화 태그와 viewpoint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TV show 태그 수와 viewpoint 분석</vt:lpstr>
      <vt:lpstr>PowerPoint 프레젠테이션</vt:lpstr>
      <vt:lpstr>영화 태그와 viewpoint 분석</vt:lpstr>
      <vt:lpstr>Movie Runtime과 viewpoint 분석 </vt:lpstr>
      <vt:lpstr>Movie Runtime과 viewpoint 분석 </vt:lpstr>
      <vt:lpstr>TV show Runtime과 viewpoint 분석  </vt:lpstr>
      <vt:lpstr>TV show Runtime과 viewpoint 분석 </vt:lpstr>
      <vt:lpstr>View Rating과 View point 분석</vt:lpstr>
      <vt:lpstr>전체 데이터에서의 view rating 분포 확인</vt:lpstr>
      <vt:lpstr>Movie View Rating과 View point 분석</vt:lpstr>
      <vt:lpstr>Movie View Rating과 View point 분석</vt:lpstr>
      <vt:lpstr>Tv show View Rating과 View point 분석</vt:lpstr>
      <vt:lpstr>Tv show View Rating과 View point 분석</vt:lpstr>
      <vt:lpstr>Imdb score와 hidden gem score 와의 viewpoint 분석</vt:lpstr>
      <vt:lpstr>Imdb score, votes와 hidden gem score 와의 viewpoint 분석</vt:lpstr>
      <vt:lpstr>Imdb score, votes와 hidden gem score 와의 viewpoint 분석</vt:lpstr>
      <vt:lpstr>분석한 변수들을 활용하여 viewpoint 예측모델 개발</vt:lpstr>
      <vt:lpstr>결측치 제거</vt:lpstr>
      <vt:lpstr>딥러닝을 통한 viewpoint 예측 모델</vt:lpstr>
      <vt:lpstr>딥러닝을 통한 viewpoint 예측 모델</vt:lpstr>
      <vt:lpstr>딥러닝을 통한 viewpoint 예측 모델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 콘텐츠 viewpoint 예측 모델에 대한 연구 : 넷플릭스 콘텐츠 분석을 중심으로</dc:title>
  <dc:creator>j</dc:creator>
  <cp:lastModifiedBy>j</cp:lastModifiedBy>
  <cp:revision>69</cp:revision>
  <dcterms:created xsi:type="dcterms:W3CDTF">2021-07-15T05:37:16Z</dcterms:created>
  <dcterms:modified xsi:type="dcterms:W3CDTF">2021-07-18T09:10:08Z</dcterms:modified>
</cp:coreProperties>
</file>